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12192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5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CF33DC3-B1BE-477D-9349-82529B5F0EC3}">
  <a:tblStyle styleId="{7CF33DC3-B1BE-477D-9349-82529B5F0E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A476E7B-5C46-438E-8B6B-EE9118E3E54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56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6.xml"/><Relationship Id="rId44" Type="http://schemas.openxmlformats.org/officeDocument/2006/relationships/font" Target="fonts/Lato-bold.fntdata"/><Relationship Id="rId21" Type="http://schemas.openxmlformats.org/officeDocument/2006/relationships/slide" Target="slides/slide15.xml"/><Relationship Id="rId43" Type="http://schemas.openxmlformats.org/officeDocument/2006/relationships/font" Target="fonts/Lato-regular.fntdata"/><Relationship Id="rId24" Type="http://schemas.openxmlformats.org/officeDocument/2006/relationships/slide" Target="slides/slide18.xml"/><Relationship Id="rId46" Type="http://schemas.openxmlformats.org/officeDocument/2006/relationships/font" Target="fonts/Lato-boldItalic.fntdata"/><Relationship Id="rId23" Type="http://schemas.openxmlformats.org/officeDocument/2006/relationships/slide" Target="slides/slide17.xml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5c871611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5c871611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75c871611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9db5fdbaf_0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9db5fdbaf_0_4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89db5fdbaf_0_4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9db5fdbaf_0_4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9db5fdbaf_0_4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89db5fdbaf_0_4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9db5fdbaf_0_4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9db5fdbaf_0_4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89db5fdbaf_0_4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9db5fdbaf_0_4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9db5fdbaf_0_4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89db5fdbaf_0_4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9db5fdbaf_0_5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9db5fdbaf_0_5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89db5fdbaf_0_5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4abb74ff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4abb74ff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74abb74ff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bb74ff7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bb74ff7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74abb74ff7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4abb74ff7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4abb74ff7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74abb74ff7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9db5fdbaf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9db5fdbaf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89db5fdbaf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9db5fdba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89db5fdba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89db5fdbaf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4abb74ff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4abb74ff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74abb74ff7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74abb74ff7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74abb74ff7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74abb74ff7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4abb74ff7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4abb74ff7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74abb74ff7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4abb74ff7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4abb74ff7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74abb74ff7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4abb74ff7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4abb74ff7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74abb74ff7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4abb74ff7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4abb74ff7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74abb74ff7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4abb74ff7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74abb74ff7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74abb74ff7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74abb74ff7_3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74abb74ff7_3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74abb74ff7_3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4abb74ff7_3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74abb74ff7_3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74abb74ff7_3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4abb74ff7_3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4abb74ff7_3_2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74abb74ff7_3_2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74abb74ff7_3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74abb74ff7_3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74abb74ff7_3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9db5fdbaf_0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9db5fdbaf_0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89db5fdbaf_0_3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9db5fdbaf_0_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9db5fdbaf_0_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89db5fdbaf_0_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9db5fdbaf_0_5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89db5fdbaf_0_5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89db5fdbaf_0_5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9db5fdbaf_0_5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9db5fdbaf_0_5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89db5fdbaf_0_5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9db5fdbaf_0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9db5fdbaf_0_3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89db5fdbaf_0_3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9db5fdbaf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9db5fdbaf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89db5fdbaf_0_3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9db5fdbaf_0_3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9db5fdbaf_0_3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89db5fdbaf_0_3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9db5fdbaf_0_4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9db5fdbaf_0_4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89db5fdbaf_0_4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9db5fdbaf_0_4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9db5fdbaf_0_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89db5fdbaf_0_4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9db5fdbaf_0_4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9db5fdbaf_0_4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89db5fdbaf_0_4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0" y="0"/>
            <a:ext cx="12192000" cy="17662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0" y="5307"/>
            <a:ext cx="12189640" cy="685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0802" y="3842296"/>
            <a:ext cx="2325350" cy="32729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 txBox="1"/>
          <p:nvPr/>
        </p:nvSpPr>
        <p:spPr>
          <a:xfrm>
            <a:off x="1872344" y="2596124"/>
            <a:ext cx="839506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/>
          </a:p>
        </p:txBody>
      </p:sp>
      <p:cxnSp>
        <p:nvCxnSpPr>
          <p:cNvPr id="173" name="Google Shape;173;p11"/>
          <p:cNvCxnSpPr/>
          <p:nvPr/>
        </p:nvCxnSpPr>
        <p:spPr>
          <a:xfrm>
            <a:off x="5146766" y="3433763"/>
            <a:ext cx="1837508" cy="0"/>
          </a:xfrm>
          <a:prstGeom prst="straightConnector1">
            <a:avLst/>
          </a:prstGeom>
          <a:noFill/>
          <a:ln cap="flat" cmpd="sng" w="222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 pos="3096">
          <p15:clr>
            <a:srgbClr val="FBAE40"/>
          </p15:clr>
        </p15:guide>
        <p15:guide id="2" pos="45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ubtitle and Content">
  <p:cSld name="Title Subtitle and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2"/>
          <p:cNvSpPr txBox="1"/>
          <p:nvPr>
            <p:ph idx="1" type="body"/>
          </p:nvPr>
        </p:nvSpPr>
        <p:spPr>
          <a:xfrm>
            <a:off x="665791" y="2102504"/>
            <a:ext cx="11080606" cy="20574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12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2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2"/>
          <p:cNvSpPr txBox="1"/>
          <p:nvPr>
            <p:ph idx="2" type="body"/>
          </p:nvPr>
        </p:nvSpPr>
        <p:spPr>
          <a:xfrm>
            <a:off x="664322" y="1368564"/>
            <a:ext cx="11023911" cy="460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ubtitle">
  <p:cSld name="Title and Subtitle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3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3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13"/>
          <p:cNvSpPr txBox="1"/>
          <p:nvPr>
            <p:ph idx="1" type="body"/>
          </p:nvPr>
        </p:nvSpPr>
        <p:spPr>
          <a:xfrm>
            <a:off x="664322" y="1368564"/>
            <a:ext cx="11023911" cy="460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4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4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">
  <p:cSld name="image and conten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>
            <a:off x="3927566" y="293829"/>
            <a:ext cx="687132" cy="6344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15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5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33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933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933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933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933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933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933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933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933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" name="Google Shape;193;p15"/>
          <p:cNvCxnSpPr/>
          <p:nvPr/>
        </p:nvCxnSpPr>
        <p:spPr>
          <a:xfrm>
            <a:off x="11294960" y="6596757"/>
            <a:ext cx="0" cy="18566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15"/>
          <p:cNvSpPr txBox="1"/>
          <p:nvPr>
            <p:ph idx="1" type="body"/>
          </p:nvPr>
        </p:nvSpPr>
        <p:spPr>
          <a:xfrm>
            <a:off x="4693073" y="1901816"/>
            <a:ext cx="6929293" cy="435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15"/>
          <p:cNvSpPr/>
          <p:nvPr>
            <p:ph idx="2" type="pic"/>
          </p:nvPr>
        </p:nvSpPr>
        <p:spPr>
          <a:xfrm>
            <a:off x="0" y="0"/>
            <a:ext cx="418941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96" name="Google Shape;196;p15"/>
          <p:cNvSpPr txBox="1"/>
          <p:nvPr>
            <p:ph type="title"/>
          </p:nvPr>
        </p:nvSpPr>
        <p:spPr>
          <a:xfrm>
            <a:off x="4614697" y="219197"/>
            <a:ext cx="7043903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s &amp; images">
  <p:cSld name="3 columns &amp; image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6"/>
          <p:cNvSpPr txBox="1"/>
          <p:nvPr>
            <p:ph idx="1" type="body"/>
          </p:nvPr>
        </p:nvSpPr>
        <p:spPr>
          <a:xfrm>
            <a:off x="647699" y="3314700"/>
            <a:ext cx="3328416" cy="2913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–"/>
              <a:defRPr sz="1200">
                <a:solidFill>
                  <a:schemeClr val="lt2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6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16"/>
          <p:cNvSpPr txBox="1"/>
          <p:nvPr>
            <p:ph idx="2" type="body"/>
          </p:nvPr>
        </p:nvSpPr>
        <p:spPr>
          <a:xfrm>
            <a:off x="4495799" y="3314700"/>
            <a:ext cx="3328416" cy="2913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–"/>
              <a:defRPr sz="1200">
                <a:solidFill>
                  <a:schemeClr val="lt2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16"/>
          <p:cNvSpPr txBox="1"/>
          <p:nvPr>
            <p:ph idx="3" type="body"/>
          </p:nvPr>
        </p:nvSpPr>
        <p:spPr>
          <a:xfrm>
            <a:off x="647700" y="1657350"/>
            <a:ext cx="3328416" cy="320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b="1" sz="11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16"/>
          <p:cNvSpPr txBox="1"/>
          <p:nvPr>
            <p:ph idx="4" type="body"/>
          </p:nvPr>
        </p:nvSpPr>
        <p:spPr>
          <a:xfrm>
            <a:off x="4495799" y="1657350"/>
            <a:ext cx="3328416" cy="320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b="1" sz="11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16"/>
          <p:cNvSpPr txBox="1"/>
          <p:nvPr>
            <p:ph idx="5" type="body"/>
          </p:nvPr>
        </p:nvSpPr>
        <p:spPr>
          <a:xfrm>
            <a:off x="8305799" y="3314700"/>
            <a:ext cx="3328416" cy="2913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–"/>
              <a:defRPr sz="1200">
                <a:solidFill>
                  <a:schemeClr val="lt2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idx="6" type="body"/>
          </p:nvPr>
        </p:nvSpPr>
        <p:spPr>
          <a:xfrm>
            <a:off x="8305799" y="1657350"/>
            <a:ext cx="3328416" cy="320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b="1" sz="11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16"/>
          <p:cNvSpPr/>
          <p:nvPr>
            <p:ph idx="7" type="pic"/>
          </p:nvPr>
        </p:nvSpPr>
        <p:spPr>
          <a:xfrm>
            <a:off x="647700" y="1978025"/>
            <a:ext cx="3328416" cy="133667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8" name="Google Shape;208;p16"/>
          <p:cNvSpPr/>
          <p:nvPr>
            <p:ph idx="8" type="pic"/>
          </p:nvPr>
        </p:nvSpPr>
        <p:spPr>
          <a:xfrm>
            <a:off x="4495799" y="1978025"/>
            <a:ext cx="3328416" cy="133667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9" name="Google Shape;209;p16"/>
          <p:cNvSpPr/>
          <p:nvPr>
            <p:ph idx="9" type="pic"/>
          </p:nvPr>
        </p:nvSpPr>
        <p:spPr>
          <a:xfrm>
            <a:off x="8305799" y="1978025"/>
            <a:ext cx="3328416" cy="133667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umns &amp; images">
  <p:cSld name="4 columns &amp; images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7"/>
          <p:cNvSpPr txBox="1"/>
          <p:nvPr>
            <p:ph idx="1" type="body"/>
          </p:nvPr>
        </p:nvSpPr>
        <p:spPr>
          <a:xfrm>
            <a:off x="647699" y="3314700"/>
            <a:ext cx="2457995" cy="2913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–"/>
              <a:defRPr sz="1200">
                <a:solidFill>
                  <a:schemeClr val="lt2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17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7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17"/>
          <p:cNvSpPr txBox="1"/>
          <p:nvPr>
            <p:ph idx="2" type="body"/>
          </p:nvPr>
        </p:nvSpPr>
        <p:spPr>
          <a:xfrm>
            <a:off x="3511725" y="3314700"/>
            <a:ext cx="2457995" cy="2913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–"/>
              <a:defRPr sz="1200">
                <a:solidFill>
                  <a:schemeClr val="lt2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3" type="body"/>
          </p:nvPr>
        </p:nvSpPr>
        <p:spPr>
          <a:xfrm>
            <a:off x="647700" y="1657350"/>
            <a:ext cx="2457995" cy="320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 sz="10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4" type="body"/>
          </p:nvPr>
        </p:nvSpPr>
        <p:spPr>
          <a:xfrm>
            <a:off x="3511725" y="1657350"/>
            <a:ext cx="2457995" cy="320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 sz="10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5" type="body"/>
          </p:nvPr>
        </p:nvSpPr>
        <p:spPr>
          <a:xfrm>
            <a:off x="6339011" y="3314700"/>
            <a:ext cx="2457995" cy="2913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–"/>
              <a:defRPr sz="1200">
                <a:solidFill>
                  <a:schemeClr val="lt2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6" type="body"/>
          </p:nvPr>
        </p:nvSpPr>
        <p:spPr>
          <a:xfrm>
            <a:off x="6339011" y="1657350"/>
            <a:ext cx="2457995" cy="320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 sz="10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0" name="Google Shape;220;p17"/>
          <p:cNvSpPr/>
          <p:nvPr>
            <p:ph idx="7" type="pic"/>
          </p:nvPr>
        </p:nvSpPr>
        <p:spPr>
          <a:xfrm>
            <a:off x="647700" y="1978025"/>
            <a:ext cx="2457995" cy="133667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1" name="Google Shape;221;p17"/>
          <p:cNvSpPr/>
          <p:nvPr>
            <p:ph idx="8" type="pic"/>
          </p:nvPr>
        </p:nvSpPr>
        <p:spPr>
          <a:xfrm>
            <a:off x="3511725" y="1978025"/>
            <a:ext cx="2457995" cy="133667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2" name="Google Shape;222;p17"/>
          <p:cNvSpPr/>
          <p:nvPr>
            <p:ph idx="9" type="pic"/>
          </p:nvPr>
        </p:nvSpPr>
        <p:spPr>
          <a:xfrm>
            <a:off x="6339011" y="1978025"/>
            <a:ext cx="2457995" cy="133667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3" name="Google Shape;223;p17"/>
          <p:cNvSpPr txBox="1"/>
          <p:nvPr>
            <p:ph idx="13" type="body"/>
          </p:nvPr>
        </p:nvSpPr>
        <p:spPr>
          <a:xfrm>
            <a:off x="9164372" y="3314700"/>
            <a:ext cx="2457995" cy="2913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ato"/>
              <a:buChar char="–"/>
              <a:defRPr sz="1200">
                <a:solidFill>
                  <a:schemeClr val="lt2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100"/>
              <a:buChar char="•"/>
              <a:defRPr sz="1100">
                <a:solidFill>
                  <a:schemeClr val="lt2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1000"/>
              <a:buChar char="•"/>
              <a:defRPr sz="1000"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17"/>
          <p:cNvSpPr txBox="1"/>
          <p:nvPr>
            <p:ph idx="14" type="body"/>
          </p:nvPr>
        </p:nvSpPr>
        <p:spPr>
          <a:xfrm>
            <a:off x="9164372" y="1657350"/>
            <a:ext cx="2457995" cy="320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 sz="10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17"/>
          <p:cNvSpPr/>
          <p:nvPr>
            <p:ph idx="15" type="pic"/>
          </p:nvPr>
        </p:nvSpPr>
        <p:spPr>
          <a:xfrm>
            <a:off x="9164372" y="1978025"/>
            <a:ext cx="2457995" cy="1336675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umns &amp; icons">
  <p:cSld name="4 columns &amp; ico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8"/>
          <p:cNvSpPr txBox="1"/>
          <p:nvPr>
            <p:ph idx="1" type="body"/>
          </p:nvPr>
        </p:nvSpPr>
        <p:spPr>
          <a:xfrm>
            <a:off x="647700" y="3314700"/>
            <a:ext cx="2457995" cy="291357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–"/>
              <a:defRPr sz="12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18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8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18"/>
          <p:cNvSpPr txBox="1"/>
          <p:nvPr>
            <p:ph idx="2" type="body"/>
          </p:nvPr>
        </p:nvSpPr>
        <p:spPr>
          <a:xfrm>
            <a:off x="3508463" y="3314700"/>
            <a:ext cx="2457995" cy="291357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–"/>
              <a:defRPr sz="12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18"/>
          <p:cNvSpPr txBox="1"/>
          <p:nvPr>
            <p:ph idx="3" type="body"/>
          </p:nvPr>
        </p:nvSpPr>
        <p:spPr>
          <a:xfrm>
            <a:off x="647700" y="1657350"/>
            <a:ext cx="2457995" cy="425892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 sz="10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18"/>
          <p:cNvSpPr txBox="1"/>
          <p:nvPr>
            <p:ph idx="4" type="body"/>
          </p:nvPr>
        </p:nvSpPr>
        <p:spPr>
          <a:xfrm>
            <a:off x="3508463" y="1657350"/>
            <a:ext cx="2457995" cy="425892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 sz="10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18"/>
          <p:cNvSpPr txBox="1"/>
          <p:nvPr>
            <p:ph idx="5" type="body"/>
          </p:nvPr>
        </p:nvSpPr>
        <p:spPr>
          <a:xfrm>
            <a:off x="6331806" y="3314700"/>
            <a:ext cx="2457995" cy="291357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–"/>
              <a:defRPr sz="12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18"/>
          <p:cNvSpPr txBox="1"/>
          <p:nvPr>
            <p:ph idx="6" type="body"/>
          </p:nvPr>
        </p:nvSpPr>
        <p:spPr>
          <a:xfrm>
            <a:off x="6331806" y="1657350"/>
            <a:ext cx="2457995" cy="425892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 sz="10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7" type="body"/>
          </p:nvPr>
        </p:nvSpPr>
        <p:spPr>
          <a:xfrm>
            <a:off x="9154186" y="3314700"/>
            <a:ext cx="2457995" cy="291357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–"/>
              <a:defRPr sz="12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18"/>
          <p:cNvSpPr txBox="1"/>
          <p:nvPr>
            <p:ph idx="8" type="body"/>
          </p:nvPr>
        </p:nvSpPr>
        <p:spPr>
          <a:xfrm>
            <a:off x="9154186" y="1657350"/>
            <a:ext cx="2457995" cy="425892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None/>
              <a:defRPr b="1" sz="10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18"/>
          <p:cNvSpPr/>
          <p:nvPr/>
        </p:nvSpPr>
        <p:spPr>
          <a:xfrm>
            <a:off x="647700" y="2083242"/>
            <a:ext cx="2457995" cy="1231458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/>
          <a:p>
            <a:pPr indent="-95250" lvl="0" marL="17145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3508463" y="2083242"/>
            <a:ext cx="2457995" cy="1231458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/>
          <a:p>
            <a:pPr indent="-95250" lvl="0" marL="17145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6331806" y="2083242"/>
            <a:ext cx="2457995" cy="1231458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/>
          <a:p>
            <a:pPr indent="-95250" lvl="0" marL="17145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9154186" y="2083242"/>
            <a:ext cx="2457995" cy="1231458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/>
          <a:p>
            <a:pPr indent="-95250" lvl="0" marL="17145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s">
  <p:cSld name="3 columns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647699" y="2537319"/>
            <a:ext cx="3328416" cy="291357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175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–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3pPr>
            <a:lvl4pPr indent="-295275" lvl="3" marL="1828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solidFill>
                  <a:schemeClr val="dk1"/>
                </a:solidFill>
              </a:defRPr>
            </a:lvl4pPr>
            <a:lvl5pPr indent="-295275" lvl="4" marL="22860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19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9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19"/>
          <p:cNvSpPr txBox="1"/>
          <p:nvPr>
            <p:ph idx="2" type="body"/>
          </p:nvPr>
        </p:nvSpPr>
        <p:spPr>
          <a:xfrm>
            <a:off x="4495799" y="2537319"/>
            <a:ext cx="3328416" cy="291357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175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–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3pPr>
            <a:lvl4pPr indent="-295275" lvl="3" marL="1828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solidFill>
                  <a:schemeClr val="dk1"/>
                </a:solidFill>
              </a:defRPr>
            </a:lvl4pPr>
            <a:lvl5pPr indent="-295275" lvl="4" marL="22860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19"/>
          <p:cNvSpPr txBox="1"/>
          <p:nvPr>
            <p:ph idx="3" type="body"/>
          </p:nvPr>
        </p:nvSpPr>
        <p:spPr>
          <a:xfrm>
            <a:off x="647700" y="2216644"/>
            <a:ext cx="3328416" cy="32067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b="1" sz="11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19"/>
          <p:cNvSpPr txBox="1"/>
          <p:nvPr>
            <p:ph idx="4" type="body"/>
          </p:nvPr>
        </p:nvSpPr>
        <p:spPr>
          <a:xfrm>
            <a:off x="4495799" y="2216644"/>
            <a:ext cx="3328416" cy="32067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b="1" sz="11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19"/>
          <p:cNvSpPr txBox="1"/>
          <p:nvPr>
            <p:ph idx="5" type="body"/>
          </p:nvPr>
        </p:nvSpPr>
        <p:spPr>
          <a:xfrm>
            <a:off x="8305799" y="2537319"/>
            <a:ext cx="3328416" cy="291357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175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–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3pPr>
            <a:lvl4pPr indent="-295275" lvl="3" marL="18288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solidFill>
                  <a:schemeClr val="dk1"/>
                </a:solidFill>
              </a:defRPr>
            </a:lvl4pPr>
            <a:lvl5pPr indent="-295275" lvl="4" marL="22860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19"/>
          <p:cNvSpPr txBox="1"/>
          <p:nvPr>
            <p:ph idx="6" type="body"/>
          </p:nvPr>
        </p:nvSpPr>
        <p:spPr>
          <a:xfrm>
            <a:off x="8305799" y="2216644"/>
            <a:ext cx="3328416" cy="32067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b="1" sz="110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19"/>
          <p:cNvSpPr txBox="1"/>
          <p:nvPr>
            <p:ph idx="7" type="body"/>
          </p:nvPr>
        </p:nvSpPr>
        <p:spPr>
          <a:xfrm>
            <a:off x="664322" y="1368564"/>
            <a:ext cx="11023911" cy="460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olumns">
  <p:cSld name="4 columns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647699" y="2647783"/>
            <a:ext cx="2480570" cy="321232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–"/>
              <a:defRPr sz="12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6" name="Google Shape;256;p20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20"/>
          <p:cNvSpPr txBox="1"/>
          <p:nvPr>
            <p:ph idx="2" type="body"/>
          </p:nvPr>
        </p:nvSpPr>
        <p:spPr>
          <a:xfrm>
            <a:off x="3457112" y="2647783"/>
            <a:ext cx="2480570" cy="3212327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–"/>
              <a:defRPr sz="12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3" type="body"/>
          </p:nvPr>
        </p:nvSpPr>
        <p:spPr>
          <a:xfrm>
            <a:off x="647700" y="2146852"/>
            <a:ext cx="2480570" cy="500932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50"/>
              <a:buNone/>
              <a:defRPr b="1" sz="1050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20"/>
          <p:cNvSpPr txBox="1"/>
          <p:nvPr>
            <p:ph idx="4" type="body"/>
          </p:nvPr>
        </p:nvSpPr>
        <p:spPr>
          <a:xfrm>
            <a:off x="3457112" y="2146852"/>
            <a:ext cx="2480570" cy="500932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50"/>
              <a:buNone/>
              <a:defRPr b="1" sz="1050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20"/>
          <p:cNvSpPr txBox="1"/>
          <p:nvPr>
            <p:ph idx="5" type="body"/>
          </p:nvPr>
        </p:nvSpPr>
        <p:spPr>
          <a:xfrm>
            <a:off x="6281689" y="2647783"/>
            <a:ext cx="2480570" cy="3212327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–"/>
              <a:defRPr sz="12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20"/>
          <p:cNvSpPr txBox="1"/>
          <p:nvPr>
            <p:ph idx="6" type="body"/>
          </p:nvPr>
        </p:nvSpPr>
        <p:spPr>
          <a:xfrm>
            <a:off x="6281689" y="2146852"/>
            <a:ext cx="2480570" cy="500932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50"/>
              <a:buNone/>
              <a:defRPr b="1" sz="1050" cap="none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idx="7" type="body"/>
          </p:nvPr>
        </p:nvSpPr>
        <p:spPr>
          <a:xfrm>
            <a:off x="664322" y="1368564"/>
            <a:ext cx="11023911" cy="460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20"/>
          <p:cNvSpPr txBox="1"/>
          <p:nvPr>
            <p:ph idx="8" type="body"/>
          </p:nvPr>
        </p:nvSpPr>
        <p:spPr>
          <a:xfrm>
            <a:off x="9067800" y="2647783"/>
            <a:ext cx="2480570" cy="3212327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18850" spcFirstLastPara="1" rIns="0" wrap="square" tIns="137150">
            <a:noAutofit/>
          </a:bodyPr>
          <a:lstStyle>
            <a:lvl1pPr indent="-304800" lvl="0" marL="4572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–"/>
              <a:defRPr sz="12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3pPr>
            <a:lvl4pPr indent="-292100" lvl="3" marL="18288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4pPr>
            <a:lvl5pPr indent="-292100" lvl="4" marL="2286000" algn="l">
              <a:lnSpc>
                <a:spcPct val="9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20"/>
          <p:cNvSpPr txBox="1"/>
          <p:nvPr>
            <p:ph idx="9" type="body"/>
          </p:nvPr>
        </p:nvSpPr>
        <p:spPr>
          <a:xfrm>
            <a:off x="9067800" y="2146852"/>
            <a:ext cx="2480570" cy="500932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050"/>
              <a:buNone/>
              <a:defRPr b="1" sz="1050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Juniper White">
  <p:cSld name="Juniper Whit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665791" y="219197"/>
            <a:ext cx="9754559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3"/>
          <p:cNvSpPr txBox="1"/>
          <p:nvPr>
            <p:ph idx="1" type="body"/>
          </p:nvPr>
        </p:nvSpPr>
        <p:spPr>
          <a:xfrm>
            <a:off x="664322" y="1368564"/>
            <a:ext cx="11023911" cy="460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"/>
          <p:cNvSpPr/>
          <p:nvPr/>
        </p:nvSpPr>
        <p:spPr>
          <a:xfrm>
            <a:off x="11077575" y="59185"/>
            <a:ext cx="791308" cy="391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2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rPr>
              <a:t>Guideline</a:t>
            </a:r>
            <a:endParaRPr/>
          </a:p>
        </p:txBody>
      </p:sp>
      <p:sp>
        <p:nvSpPr>
          <p:cNvPr id="47" name="Google Shape;47;p3"/>
          <p:cNvSpPr txBox="1"/>
          <p:nvPr>
            <p:ph idx="2" type="body"/>
          </p:nvPr>
        </p:nvSpPr>
        <p:spPr>
          <a:xfrm>
            <a:off x="11077714" y="402740"/>
            <a:ext cx="792201" cy="2455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 b="1" sz="1400" cap="none">
                <a:solidFill>
                  <a:srgbClr val="FEFEFE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ows">
  <p:cSld name="row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1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1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0" name="Google Shape;270;p21"/>
          <p:cNvSpPr txBox="1"/>
          <p:nvPr>
            <p:ph idx="1" type="body"/>
          </p:nvPr>
        </p:nvSpPr>
        <p:spPr>
          <a:xfrm>
            <a:off x="664322" y="1368564"/>
            <a:ext cx="11023911" cy="4604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21"/>
          <p:cNvSpPr txBox="1"/>
          <p:nvPr>
            <p:ph idx="2" type="body"/>
          </p:nvPr>
        </p:nvSpPr>
        <p:spPr>
          <a:xfrm>
            <a:off x="665791" y="2377197"/>
            <a:ext cx="1841908" cy="8967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21"/>
          <p:cNvSpPr txBox="1"/>
          <p:nvPr>
            <p:ph idx="3" type="body"/>
          </p:nvPr>
        </p:nvSpPr>
        <p:spPr>
          <a:xfrm>
            <a:off x="2666999" y="2377197"/>
            <a:ext cx="8955367" cy="8967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91425" spcFirstLastPara="1" rIns="0" wrap="square" tIns="0">
            <a:noAutofit/>
          </a:bodyPr>
          <a:lstStyle>
            <a:lvl1pPr indent="-3175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ment">
  <p:cSld name="Statmen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22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0" y="383177"/>
            <a:ext cx="12192000" cy="138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0" y="1459380"/>
            <a:ext cx="12192000" cy="3892061"/>
          </a:xfrm>
          <a:prstGeom prst="rect">
            <a:avLst/>
          </a:prstGeom>
          <a:gradFill>
            <a:gsLst>
              <a:gs pos="0">
                <a:srgbClr val="73992F"/>
              </a:gs>
              <a:gs pos="27000">
                <a:srgbClr val="73992F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2"/>
          <p:cNvSpPr txBox="1"/>
          <p:nvPr>
            <p:ph idx="1" type="body"/>
          </p:nvPr>
        </p:nvSpPr>
        <p:spPr>
          <a:xfrm>
            <a:off x="827314" y="1654629"/>
            <a:ext cx="10654369" cy="3579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Char char="–"/>
              <a:defRPr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tatment">
  <p:cSld name="2_Statment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3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p23"/>
          <p:cNvSpPr/>
          <p:nvPr/>
        </p:nvSpPr>
        <p:spPr>
          <a:xfrm>
            <a:off x="0" y="477078"/>
            <a:ext cx="12192000" cy="10976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2443769" y="1459380"/>
            <a:ext cx="7338645" cy="3892061"/>
          </a:xfrm>
          <a:prstGeom prst="rect">
            <a:avLst/>
          </a:prstGeom>
          <a:gradFill>
            <a:gsLst>
              <a:gs pos="0">
                <a:srgbClr val="73992F"/>
              </a:gs>
              <a:gs pos="27000">
                <a:srgbClr val="73992F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3"/>
          <p:cNvSpPr txBox="1"/>
          <p:nvPr>
            <p:ph idx="1" type="body"/>
          </p:nvPr>
        </p:nvSpPr>
        <p:spPr>
          <a:xfrm>
            <a:off x="2962429" y="2046436"/>
            <a:ext cx="6296298" cy="267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ight graphic">
  <p:cSld name="right graphic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661519" y="2047630"/>
            <a:ext cx="4790375" cy="4180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–"/>
              <a:defRPr/>
            </a:lvl2pPr>
            <a:lvl3pPr indent="-3048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29527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indent="-295275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8" name="Google Shape;288;p24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4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24"/>
          <p:cNvSpPr txBox="1"/>
          <p:nvPr>
            <p:ph idx="2" type="body"/>
          </p:nvPr>
        </p:nvSpPr>
        <p:spPr>
          <a:xfrm>
            <a:off x="647700" y="1657350"/>
            <a:ext cx="4803775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1" name="Google Shape;291;p24"/>
          <p:cNvSpPr txBox="1"/>
          <p:nvPr>
            <p:ph idx="3" type="body"/>
          </p:nvPr>
        </p:nvSpPr>
        <p:spPr>
          <a:xfrm>
            <a:off x="6858000" y="1657350"/>
            <a:ext cx="4803775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n Bullet Content" type="obj">
  <p:cSld name="OBJEC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5"/>
          <p:cNvSpPr txBox="1"/>
          <p:nvPr>
            <p:ph idx="1" type="body"/>
          </p:nvPr>
        </p:nvSpPr>
        <p:spPr>
          <a:xfrm>
            <a:off x="661519" y="1605010"/>
            <a:ext cx="10997082" cy="4320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25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5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Content">
  <p:cSld name="Bulleted Conten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661519" y="1605010"/>
            <a:ext cx="10997082" cy="4320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–"/>
              <a:defRPr/>
            </a:lvl2pPr>
            <a:lvl3pPr indent="-3048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26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6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graphic">
  <p:cSld name="left graphic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27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7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6858000" y="2047630"/>
            <a:ext cx="4790375" cy="4180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indent="-3175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–"/>
              <a:defRPr/>
            </a:lvl2pPr>
            <a:lvl3pPr indent="-3048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295275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4pPr>
            <a:lvl5pPr indent="-295275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•"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p27"/>
          <p:cNvSpPr txBox="1"/>
          <p:nvPr>
            <p:ph idx="2" type="body"/>
          </p:nvPr>
        </p:nvSpPr>
        <p:spPr>
          <a:xfrm>
            <a:off x="647700" y="1657350"/>
            <a:ext cx="4803775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27"/>
          <p:cNvSpPr txBox="1"/>
          <p:nvPr>
            <p:ph idx="3" type="body"/>
          </p:nvPr>
        </p:nvSpPr>
        <p:spPr>
          <a:xfrm>
            <a:off x="6858000" y="1657350"/>
            <a:ext cx="4803775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hank you">
  <p:cSld name="1_thank you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1" y="5307"/>
            <a:ext cx="12189638" cy="685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0802" y="3842296"/>
            <a:ext cx="2325350" cy="32729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 txBox="1"/>
          <p:nvPr/>
        </p:nvSpPr>
        <p:spPr>
          <a:xfrm>
            <a:off x="1872344" y="2596124"/>
            <a:ext cx="839506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/>
          </a:p>
        </p:txBody>
      </p:sp>
      <p:cxnSp>
        <p:nvCxnSpPr>
          <p:cNvPr id="313" name="Google Shape;313;p28"/>
          <p:cNvCxnSpPr/>
          <p:nvPr/>
        </p:nvCxnSpPr>
        <p:spPr>
          <a:xfrm>
            <a:off x="5146766" y="3433763"/>
            <a:ext cx="1837508" cy="0"/>
          </a:xfrm>
          <a:prstGeom prst="straightConnector1">
            <a:avLst/>
          </a:prstGeom>
          <a:noFill/>
          <a:ln cap="flat" cmpd="sng" w="222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 pos="3096">
          <p15:clr>
            <a:srgbClr val="FBAE40"/>
          </p15:clr>
        </p15:guide>
        <p15:guide id="2" pos="455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up layout">
  <p:cSld name="backup layout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9"/>
          <p:cNvSpPr txBox="1"/>
          <p:nvPr>
            <p:ph idx="1" type="body"/>
          </p:nvPr>
        </p:nvSpPr>
        <p:spPr>
          <a:xfrm>
            <a:off x="661519" y="1605010"/>
            <a:ext cx="10997082" cy="2729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29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9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">
  <p:cSld name="2_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309"/>
            <a:ext cx="12196108" cy="6855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08" y="4906694"/>
            <a:ext cx="2002865" cy="28190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"/>
          <p:cNvSpPr txBox="1"/>
          <p:nvPr>
            <p:ph idx="1" type="body"/>
          </p:nvPr>
        </p:nvSpPr>
        <p:spPr>
          <a:xfrm>
            <a:off x="2608578" y="4246439"/>
            <a:ext cx="6492607" cy="233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type="ctrTitle"/>
          </p:nvPr>
        </p:nvSpPr>
        <p:spPr>
          <a:xfrm>
            <a:off x="2608578" y="2140298"/>
            <a:ext cx="6492607" cy="12659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2" type="subTitle"/>
          </p:nvPr>
        </p:nvSpPr>
        <p:spPr>
          <a:xfrm>
            <a:off x="2608578" y="3725561"/>
            <a:ext cx="6492607" cy="370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Agenda">
  <p:cSld name="2_Agenda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/>
          <p:nvPr/>
        </p:nvSpPr>
        <p:spPr>
          <a:xfrm>
            <a:off x="5850384" y="1"/>
            <a:ext cx="6341615" cy="6858000"/>
          </a:xfrm>
          <a:prstGeom prst="rect">
            <a:avLst/>
          </a:prstGeom>
          <a:gradFill>
            <a:gsLst>
              <a:gs pos="0">
                <a:srgbClr val="73992F"/>
              </a:gs>
              <a:gs pos="27000">
                <a:srgbClr val="73992F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5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5"/>
          <p:cNvCxnSpPr/>
          <p:nvPr/>
        </p:nvCxnSpPr>
        <p:spPr>
          <a:xfrm>
            <a:off x="11294960" y="6596757"/>
            <a:ext cx="0" cy="18566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" name="Google Shape;60;p5"/>
          <p:cNvSpPr txBox="1"/>
          <p:nvPr>
            <p:ph idx="1" type="body"/>
          </p:nvPr>
        </p:nvSpPr>
        <p:spPr>
          <a:xfrm>
            <a:off x="6356412" y="1901816"/>
            <a:ext cx="5499452" cy="435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/>
        </p:nvSpPr>
        <p:spPr>
          <a:xfrm>
            <a:off x="6445188" y="616065"/>
            <a:ext cx="4168432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/>
          </a:p>
        </p:txBody>
      </p:sp>
      <p:grpSp>
        <p:nvGrpSpPr>
          <p:cNvPr id="62" name="Google Shape;62;p5"/>
          <p:cNvGrpSpPr/>
          <p:nvPr/>
        </p:nvGrpSpPr>
        <p:grpSpPr>
          <a:xfrm>
            <a:off x="10324956" y="6592898"/>
            <a:ext cx="698591" cy="191911"/>
            <a:chOff x="1855788" y="3378201"/>
            <a:chExt cx="3709987" cy="1019175"/>
          </a:xfrm>
        </p:grpSpPr>
        <p:sp>
          <p:nvSpPr>
            <p:cNvPr id="63" name="Google Shape;63;p5"/>
            <p:cNvSpPr/>
            <p:nvPr/>
          </p:nvSpPr>
          <p:spPr>
            <a:xfrm>
              <a:off x="3676650" y="4197351"/>
              <a:ext cx="160337" cy="196850"/>
            </a:xfrm>
            <a:custGeom>
              <a:rect b="b" l="l" r="r" t="t"/>
              <a:pathLst>
                <a:path extrusionOk="0" h="124" w="101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3886200" y="4197351"/>
              <a:ext cx="130175" cy="196850"/>
            </a:xfrm>
            <a:custGeom>
              <a:rect b="b" l="l" r="r" t="t"/>
              <a:pathLst>
                <a:path extrusionOk="0" h="124" w="82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4048125" y="4197351"/>
              <a:ext cx="166687" cy="196850"/>
            </a:xfrm>
            <a:custGeom>
              <a:rect b="b" l="l" r="r" t="t"/>
              <a:pathLst>
                <a:path extrusionOk="0" h="124" w="105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4241800" y="4197351"/>
              <a:ext cx="268287" cy="196850"/>
            </a:xfrm>
            <a:custGeom>
              <a:rect b="b" l="l" r="r" t="t"/>
              <a:pathLst>
                <a:path extrusionOk="0" h="124" w="169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4527550" y="4192588"/>
              <a:ext cx="198437" cy="204788"/>
            </a:xfrm>
            <a:custGeom>
              <a:rect b="b" l="l" r="r" t="t"/>
              <a:pathLst>
                <a:path extrusionOk="0" h="85" w="83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768850" y="4197351"/>
              <a:ext cx="150812" cy="196850"/>
            </a:xfrm>
            <a:custGeom>
              <a:rect b="b" l="l" r="r" t="t"/>
              <a:pathLst>
                <a:path extrusionOk="0" h="82" w="63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962525" y="4197351"/>
              <a:ext cx="153987" cy="196850"/>
            </a:xfrm>
            <a:custGeom>
              <a:rect b="b" l="l" r="r" t="t"/>
              <a:pathLst>
                <a:path extrusionOk="0" h="124" w="97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5133975" y="4192588"/>
              <a:ext cx="160337" cy="204788"/>
            </a:xfrm>
            <a:custGeom>
              <a:rect b="b" l="l" r="r" t="t"/>
              <a:pathLst>
                <a:path extrusionOk="0" h="85" w="67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5213350" y="3379788"/>
              <a:ext cx="352425" cy="730250"/>
            </a:xfrm>
            <a:custGeom>
              <a:rect b="b" l="l" r="r" t="t"/>
              <a:pathLst>
                <a:path extrusionOk="0" h="303" w="147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2281238" y="3394076"/>
              <a:ext cx="582612" cy="730250"/>
            </a:xfrm>
            <a:custGeom>
              <a:rect b="b" l="l" r="r" t="t"/>
              <a:pathLst>
                <a:path extrusionOk="0" h="303" w="24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2973388" y="3379788"/>
              <a:ext cx="581025" cy="730250"/>
            </a:xfrm>
            <a:custGeom>
              <a:rect b="b" l="l" r="r" t="t"/>
              <a:pathLst>
                <a:path extrusionOk="0" h="303" w="242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3676650" y="3397251"/>
              <a:ext cx="61912" cy="71278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3857625" y="3397251"/>
              <a:ext cx="573087" cy="712788"/>
            </a:xfrm>
            <a:custGeom>
              <a:rect b="b" l="l" r="r" t="t"/>
              <a:pathLst>
                <a:path extrusionOk="0" h="296" w="239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4505325" y="3378201"/>
              <a:ext cx="614362" cy="746125"/>
            </a:xfrm>
            <a:custGeom>
              <a:rect b="b" l="l" r="r" t="t"/>
              <a:pathLst>
                <a:path extrusionOk="0" h="310" w="256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1855788" y="3394076"/>
              <a:ext cx="312737" cy="873125"/>
            </a:xfrm>
            <a:custGeom>
              <a:rect b="b" l="l" r="r" t="t"/>
              <a:pathLst>
                <a:path extrusionOk="0" h="362" w="130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5373688" y="4022726"/>
              <a:ext cx="90487" cy="92075"/>
            </a:xfrm>
            <a:custGeom>
              <a:rect b="b" l="l" r="r" t="t"/>
              <a:pathLst>
                <a:path extrusionOk="0" h="38" w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5402263" y="4041776"/>
              <a:ext cx="41275" cy="53975"/>
            </a:xfrm>
            <a:custGeom>
              <a:rect b="b" l="l" r="r" t="t"/>
              <a:pathLst>
                <a:path extrusionOk="0" h="22" w="17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80" name="Google Shape;80;p5"/>
          <p:cNvCxnSpPr/>
          <p:nvPr/>
        </p:nvCxnSpPr>
        <p:spPr>
          <a:xfrm>
            <a:off x="6445188" y="1251074"/>
            <a:ext cx="5292855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Division">
  <p:cSld name="2_Divis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6"/>
          <p:cNvSpPr/>
          <p:nvPr/>
        </p:nvSpPr>
        <p:spPr>
          <a:xfrm>
            <a:off x="5850384" y="1"/>
            <a:ext cx="6341615" cy="6858000"/>
          </a:xfrm>
          <a:prstGeom prst="rect">
            <a:avLst/>
          </a:prstGeom>
          <a:gradFill>
            <a:gsLst>
              <a:gs pos="0">
                <a:srgbClr val="73992F"/>
              </a:gs>
              <a:gs pos="54000">
                <a:srgbClr val="73992F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6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" name="Google Shape;86;p6"/>
          <p:cNvCxnSpPr/>
          <p:nvPr/>
        </p:nvCxnSpPr>
        <p:spPr>
          <a:xfrm>
            <a:off x="11294960" y="6596757"/>
            <a:ext cx="0" cy="18566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6"/>
          <p:cNvSpPr txBox="1"/>
          <p:nvPr>
            <p:ph idx="1" type="body"/>
          </p:nvPr>
        </p:nvSpPr>
        <p:spPr>
          <a:xfrm>
            <a:off x="6490032" y="2485748"/>
            <a:ext cx="5132335" cy="107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88" name="Google Shape;88;p6"/>
          <p:cNvGrpSpPr/>
          <p:nvPr/>
        </p:nvGrpSpPr>
        <p:grpSpPr>
          <a:xfrm>
            <a:off x="10324956" y="6592898"/>
            <a:ext cx="698591" cy="191911"/>
            <a:chOff x="1855788" y="3378201"/>
            <a:chExt cx="3709987" cy="1019175"/>
          </a:xfrm>
        </p:grpSpPr>
        <p:sp>
          <p:nvSpPr>
            <p:cNvPr id="89" name="Google Shape;89;p6"/>
            <p:cNvSpPr/>
            <p:nvPr/>
          </p:nvSpPr>
          <p:spPr>
            <a:xfrm>
              <a:off x="3676650" y="4197351"/>
              <a:ext cx="160337" cy="196850"/>
            </a:xfrm>
            <a:custGeom>
              <a:rect b="b" l="l" r="r" t="t"/>
              <a:pathLst>
                <a:path extrusionOk="0" h="124" w="101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3886200" y="4197351"/>
              <a:ext cx="130175" cy="196850"/>
            </a:xfrm>
            <a:custGeom>
              <a:rect b="b" l="l" r="r" t="t"/>
              <a:pathLst>
                <a:path extrusionOk="0" h="124" w="82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4048125" y="4197351"/>
              <a:ext cx="166687" cy="196850"/>
            </a:xfrm>
            <a:custGeom>
              <a:rect b="b" l="l" r="r" t="t"/>
              <a:pathLst>
                <a:path extrusionOk="0" h="124" w="105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4241800" y="4197351"/>
              <a:ext cx="268287" cy="196850"/>
            </a:xfrm>
            <a:custGeom>
              <a:rect b="b" l="l" r="r" t="t"/>
              <a:pathLst>
                <a:path extrusionOk="0" h="124" w="169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4527550" y="4192588"/>
              <a:ext cx="198437" cy="204788"/>
            </a:xfrm>
            <a:custGeom>
              <a:rect b="b" l="l" r="r" t="t"/>
              <a:pathLst>
                <a:path extrusionOk="0" h="85" w="83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4768850" y="4197351"/>
              <a:ext cx="150812" cy="196850"/>
            </a:xfrm>
            <a:custGeom>
              <a:rect b="b" l="l" r="r" t="t"/>
              <a:pathLst>
                <a:path extrusionOk="0" h="82" w="63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4962525" y="4197351"/>
              <a:ext cx="153987" cy="196850"/>
            </a:xfrm>
            <a:custGeom>
              <a:rect b="b" l="l" r="r" t="t"/>
              <a:pathLst>
                <a:path extrusionOk="0" h="124" w="97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5133975" y="4192588"/>
              <a:ext cx="160337" cy="204788"/>
            </a:xfrm>
            <a:custGeom>
              <a:rect b="b" l="l" r="r" t="t"/>
              <a:pathLst>
                <a:path extrusionOk="0" h="85" w="67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5213350" y="3379788"/>
              <a:ext cx="352425" cy="730250"/>
            </a:xfrm>
            <a:custGeom>
              <a:rect b="b" l="l" r="r" t="t"/>
              <a:pathLst>
                <a:path extrusionOk="0" h="303" w="147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2281238" y="3394076"/>
              <a:ext cx="582612" cy="730250"/>
            </a:xfrm>
            <a:custGeom>
              <a:rect b="b" l="l" r="r" t="t"/>
              <a:pathLst>
                <a:path extrusionOk="0" h="303" w="24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2973388" y="3379788"/>
              <a:ext cx="581025" cy="730250"/>
            </a:xfrm>
            <a:custGeom>
              <a:rect b="b" l="l" r="r" t="t"/>
              <a:pathLst>
                <a:path extrusionOk="0" h="303" w="242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3676650" y="3397251"/>
              <a:ext cx="61912" cy="71278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3857625" y="3397251"/>
              <a:ext cx="573087" cy="712788"/>
            </a:xfrm>
            <a:custGeom>
              <a:rect b="b" l="l" r="r" t="t"/>
              <a:pathLst>
                <a:path extrusionOk="0" h="296" w="239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4505325" y="3378201"/>
              <a:ext cx="614362" cy="746125"/>
            </a:xfrm>
            <a:custGeom>
              <a:rect b="b" l="l" r="r" t="t"/>
              <a:pathLst>
                <a:path extrusionOk="0" h="310" w="256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1855788" y="3394076"/>
              <a:ext cx="312737" cy="873125"/>
            </a:xfrm>
            <a:custGeom>
              <a:rect b="b" l="l" r="r" t="t"/>
              <a:pathLst>
                <a:path extrusionOk="0" h="362" w="130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5373688" y="4022726"/>
              <a:ext cx="90487" cy="92075"/>
            </a:xfrm>
            <a:custGeom>
              <a:rect b="b" l="l" r="r" t="t"/>
              <a:pathLst>
                <a:path extrusionOk="0" h="38" w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5402263" y="4041776"/>
              <a:ext cx="41275" cy="53975"/>
            </a:xfrm>
            <a:custGeom>
              <a:rect b="b" l="l" r="r" t="t"/>
              <a:pathLst>
                <a:path extrusionOk="0" h="22" w="17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hank you">
  <p:cSld name="2_thank you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1" y="6373"/>
            <a:ext cx="12189638" cy="6852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0802" y="3842296"/>
            <a:ext cx="2325350" cy="3272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7"/>
          <p:cNvSpPr txBox="1"/>
          <p:nvPr/>
        </p:nvSpPr>
        <p:spPr>
          <a:xfrm>
            <a:off x="1872344" y="2596124"/>
            <a:ext cx="839506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/>
          </a:p>
        </p:txBody>
      </p:sp>
      <p:cxnSp>
        <p:nvCxnSpPr>
          <p:cNvPr id="110" name="Google Shape;110;p7"/>
          <p:cNvCxnSpPr/>
          <p:nvPr/>
        </p:nvCxnSpPr>
        <p:spPr>
          <a:xfrm>
            <a:off x="5146766" y="3433763"/>
            <a:ext cx="1837508" cy="0"/>
          </a:xfrm>
          <a:prstGeom prst="straightConnector1">
            <a:avLst/>
          </a:prstGeom>
          <a:noFill/>
          <a:ln cap="flat" cmpd="sng" w="222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  <p:extLst>
    <p:ext uri="{DCECCB84-F9BA-43D5-87BE-67443E8EF086}">
      <p15:sldGuideLst>
        <p15:guide id="1" pos="3096">
          <p15:clr>
            <a:srgbClr val="FBAE40"/>
          </p15:clr>
        </p15:guide>
        <p15:guide id="2" pos="45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">
  <p:cSld name="1_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242"/>
            <a:ext cx="12191998" cy="685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508" y="4906694"/>
            <a:ext cx="2002865" cy="281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8"/>
          <p:cNvSpPr txBox="1"/>
          <p:nvPr>
            <p:ph idx="1" type="body"/>
          </p:nvPr>
        </p:nvSpPr>
        <p:spPr>
          <a:xfrm>
            <a:off x="2608578" y="4246439"/>
            <a:ext cx="6492607" cy="233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3429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type="ctrTitle"/>
          </p:nvPr>
        </p:nvSpPr>
        <p:spPr>
          <a:xfrm>
            <a:off x="2608578" y="2140298"/>
            <a:ext cx="6492607" cy="12659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2" type="subTitle"/>
          </p:nvPr>
        </p:nvSpPr>
        <p:spPr>
          <a:xfrm>
            <a:off x="2608578" y="3725561"/>
            <a:ext cx="6492607" cy="370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Agenda">
  <p:cSld name="1_Agenda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9"/>
          <p:cNvSpPr/>
          <p:nvPr/>
        </p:nvSpPr>
        <p:spPr>
          <a:xfrm>
            <a:off x="5850384" y="1"/>
            <a:ext cx="6341615" cy="6858000"/>
          </a:xfrm>
          <a:prstGeom prst="rect">
            <a:avLst/>
          </a:prstGeom>
          <a:gradFill>
            <a:gsLst>
              <a:gs pos="0">
                <a:srgbClr val="73992F"/>
              </a:gs>
              <a:gs pos="27000">
                <a:srgbClr val="73992F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9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2" name="Google Shape;122;p9"/>
          <p:cNvCxnSpPr/>
          <p:nvPr/>
        </p:nvCxnSpPr>
        <p:spPr>
          <a:xfrm>
            <a:off x="11294960" y="6596757"/>
            <a:ext cx="0" cy="18566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9"/>
          <p:cNvSpPr txBox="1"/>
          <p:nvPr>
            <p:ph idx="1" type="body"/>
          </p:nvPr>
        </p:nvSpPr>
        <p:spPr>
          <a:xfrm>
            <a:off x="6356412" y="1901816"/>
            <a:ext cx="5499452" cy="4357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9"/>
          <p:cNvSpPr txBox="1"/>
          <p:nvPr/>
        </p:nvSpPr>
        <p:spPr>
          <a:xfrm>
            <a:off x="6445188" y="616065"/>
            <a:ext cx="4168432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AGENDA</a:t>
            </a:r>
            <a:endParaRPr/>
          </a:p>
        </p:txBody>
      </p:sp>
      <p:grpSp>
        <p:nvGrpSpPr>
          <p:cNvPr id="125" name="Google Shape;125;p9"/>
          <p:cNvGrpSpPr/>
          <p:nvPr/>
        </p:nvGrpSpPr>
        <p:grpSpPr>
          <a:xfrm>
            <a:off x="10324956" y="6592898"/>
            <a:ext cx="698591" cy="191911"/>
            <a:chOff x="1855788" y="3378201"/>
            <a:chExt cx="3709987" cy="1019175"/>
          </a:xfrm>
        </p:grpSpPr>
        <p:sp>
          <p:nvSpPr>
            <p:cNvPr id="126" name="Google Shape;126;p9"/>
            <p:cNvSpPr/>
            <p:nvPr/>
          </p:nvSpPr>
          <p:spPr>
            <a:xfrm>
              <a:off x="3676650" y="4197351"/>
              <a:ext cx="160337" cy="196850"/>
            </a:xfrm>
            <a:custGeom>
              <a:rect b="b" l="l" r="r" t="t"/>
              <a:pathLst>
                <a:path extrusionOk="0" h="124" w="101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3886200" y="4197351"/>
              <a:ext cx="130175" cy="196850"/>
            </a:xfrm>
            <a:custGeom>
              <a:rect b="b" l="l" r="r" t="t"/>
              <a:pathLst>
                <a:path extrusionOk="0" h="124" w="82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4048125" y="4197351"/>
              <a:ext cx="166687" cy="196850"/>
            </a:xfrm>
            <a:custGeom>
              <a:rect b="b" l="l" r="r" t="t"/>
              <a:pathLst>
                <a:path extrusionOk="0" h="124" w="105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4241800" y="4197351"/>
              <a:ext cx="268287" cy="196850"/>
            </a:xfrm>
            <a:custGeom>
              <a:rect b="b" l="l" r="r" t="t"/>
              <a:pathLst>
                <a:path extrusionOk="0" h="124" w="169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4527550" y="4192588"/>
              <a:ext cx="198437" cy="204788"/>
            </a:xfrm>
            <a:custGeom>
              <a:rect b="b" l="l" r="r" t="t"/>
              <a:pathLst>
                <a:path extrusionOk="0" h="85" w="83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4768850" y="4197351"/>
              <a:ext cx="150812" cy="196850"/>
            </a:xfrm>
            <a:custGeom>
              <a:rect b="b" l="l" r="r" t="t"/>
              <a:pathLst>
                <a:path extrusionOk="0" h="82" w="63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4962525" y="4197351"/>
              <a:ext cx="153987" cy="196850"/>
            </a:xfrm>
            <a:custGeom>
              <a:rect b="b" l="l" r="r" t="t"/>
              <a:pathLst>
                <a:path extrusionOk="0" h="124" w="97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5133975" y="4192588"/>
              <a:ext cx="160337" cy="204788"/>
            </a:xfrm>
            <a:custGeom>
              <a:rect b="b" l="l" r="r" t="t"/>
              <a:pathLst>
                <a:path extrusionOk="0" h="85" w="67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5213350" y="3379788"/>
              <a:ext cx="352425" cy="730250"/>
            </a:xfrm>
            <a:custGeom>
              <a:rect b="b" l="l" r="r" t="t"/>
              <a:pathLst>
                <a:path extrusionOk="0" h="303" w="147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2281238" y="3394076"/>
              <a:ext cx="582612" cy="730250"/>
            </a:xfrm>
            <a:custGeom>
              <a:rect b="b" l="l" r="r" t="t"/>
              <a:pathLst>
                <a:path extrusionOk="0" h="303" w="24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2973388" y="3379788"/>
              <a:ext cx="581025" cy="730250"/>
            </a:xfrm>
            <a:custGeom>
              <a:rect b="b" l="l" r="r" t="t"/>
              <a:pathLst>
                <a:path extrusionOk="0" h="303" w="242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3676650" y="3397251"/>
              <a:ext cx="61912" cy="71278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3857625" y="3397251"/>
              <a:ext cx="573087" cy="712788"/>
            </a:xfrm>
            <a:custGeom>
              <a:rect b="b" l="l" r="r" t="t"/>
              <a:pathLst>
                <a:path extrusionOk="0" h="296" w="239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4505325" y="3378201"/>
              <a:ext cx="614362" cy="746125"/>
            </a:xfrm>
            <a:custGeom>
              <a:rect b="b" l="l" r="r" t="t"/>
              <a:pathLst>
                <a:path extrusionOk="0" h="310" w="256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1855788" y="3394076"/>
              <a:ext cx="312737" cy="873125"/>
            </a:xfrm>
            <a:custGeom>
              <a:rect b="b" l="l" r="r" t="t"/>
              <a:pathLst>
                <a:path extrusionOk="0" h="362" w="130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5373688" y="4022726"/>
              <a:ext cx="90487" cy="92075"/>
            </a:xfrm>
            <a:custGeom>
              <a:rect b="b" l="l" r="r" t="t"/>
              <a:pathLst>
                <a:path extrusionOk="0" h="38" w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5402263" y="4041776"/>
              <a:ext cx="41275" cy="53975"/>
            </a:xfrm>
            <a:custGeom>
              <a:rect b="b" l="l" r="r" t="t"/>
              <a:pathLst>
                <a:path extrusionOk="0" h="22" w="17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143" name="Google Shape;143;p9"/>
          <p:cNvCxnSpPr/>
          <p:nvPr/>
        </p:nvCxnSpPr>
        <p:spPr>
          <a:xfrm>
            <a:off x="6445188" y="1251074"/>
            <a:ext cx="5292855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vision">
  <p:cSld name="1_Divis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0"/>
          <p:cNvSpPr/>
          <p:nvPr/>
        </p:nvSpPr>
        <p:spPr>
          <a:xfrm>
            <a:off x="5850384" y="1"/>
            <a:ext cx="6341615" cy="6858000"/>
          </a:xfrm>
          <a:prstGeom prst="rect">
            <a:avLst/>
          </a:prstGeom>
          <a:gradFill>
            <a:gsLst>
              <a:gs pos="0">
                <a:srgbClr val="73992F"/>
              </a:gs>
              <a:gs pos="54000">
                <a:srgbClr val="73992F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0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sz="933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" name="Google Shape;149;p10"/>
          <p:cNvCxnSpPr/>
          <p:nvPr/>
        </p:nvCxnSpPr>
        <p:spPr>
          <a:xfrm>
            <a:off x="11294960" y="6596757"/>
            <a:ext cx="0" cy="185665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6490032" y="2485748"/>
            <a:ext cx="5132335" cy="107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51" name="Google Shape;151;p10"/>
          <p:cNvGrpSpPr/>
          <p:nvPr/>
        </p:nvGrpSpPr>
        <p:grpSpPr>
          <a:xfrm>
            <a:off x="10324956" y="6592898"/>
            <a:ext cx="698591" cy="191911"/>
            <a:chOff x="1855788" y="3378201"/>
            <a:chExt cx="3709987" cy="1019175"/>
          </a:xfrm>
        </p:grpSpPr>
        <p:sp>
          <p:nvSpPr>
            <p:cNvPr id="152" name="Google Shape;152;p10"/>
            <p:cNvSpPr/>
            <p:nvPr/>
          </p:nvSpPr>
          <p:spPr>
            <a:xfrm>
              <a:off x="3676650" y="4197351"/>
              <a:ext cx="160337" cy="196850"/>
            </a:xfrm>
            <a:custGeom>
              <a:rect b="b" l="l" r="r" t="t"/>
              <a:pathLst>
                <a:path extrusionOk="0" h="124" w="101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3886200" y="4197351"/>
              <a:ext cx="130175" cy="196850"/>
            </a:xfrm>
            <a:custGeom>
              <a:rect b="b" l="l" r="r" t="t"/>
              <a:pathLst>
                <a:path extrusionOk="0" h="124" w="82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4048125" y="4197351"/>
              <a:ext cx="166687" cy="196850"/>
            </a:xfrm>
            <a:custGeom>
              <a:rect b="b" l="l" r="r" t="t"/>
              <a:pathLst>
                <a:path extrusionOk="0" h="124" w="105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4241800" y="4197351"/>
              <a:ext cx="268287" cy="196850"/>
            </a:xfrm>
            <a:custGeom>
              <a:rect b="b" l="l" r="r" t="t"/>
              <a:pathLst>
                <a:path extrusionOk="0" h="124" w="169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10"/>
            <p:cNvSpPr/>
            <p:nvPr/>
          </p:nvSpPr>
          <p:spPr>
            <a:xfrm>
              <a:off x="4527550" y="4192588"/>
              <a:ext cx="198437" cy="204788"/>
            </a:xfrm>
            <a:custGeom>
              <a:rect b="b" l="l" r="r" t="t"/>
              <a:pathLst>
                <a:path extrusionOk="0" h="85" w="83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7" name="Google Shape;157;p10"/>
            <p:cNvSpPr/>
            <p:nvPr/>
          </p:nvSpPr>
          <p:spPr>
            <a:xfrm>
              <a:off x="4768850" y="4197351"/>
              <a:ext cx="150812" cy="196850"/>
            </a:xfrm>
            <a:custGeom>
              <a:rect b="b" l="l" r="r" t="t"/>
              <a:pathLst>
                <a:path extrusionOk="0" h="82" w="63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4962525" y="4197351"/>
              <a:ext cx="153987" cy="196850"/>
            </a:xfrm>
            <a:custGeom>
              <a:rect b="b" l="l" r="r" t="t"/>
              <a:pathLst>
                <a:path extrusionOk="0" h="124" w="97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5133975" y="4192588"/>
              <a:ext cx="160337" cy="204788"/>
            </a:xfrm>
            <a:custGeom>
              <a:rect b="b" l="l" r="r" t="t"/>
              <a:pathLst>
                <a:path extrusionOk="0" h="85" w="67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>
              <a:off x="5213350" y="3379788"/>
              <a:ext cx="352425" cy="730250"/>
            </a:xfrm>
            <a:custGeom>
              <a:rect b="b" l="l" r="r" t="t"/>
              <a:pathLst>
                <a:path extrusionOk="0" h="303" w="147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>
              <a:off x="2281238" y="3394076"/>
              <a:ext cx="582612" cy="730250"/>
            </a:xfrm>
            <a:custGeom>
              <a:rect b="b" l="l" r="r" t="t"/>
              <a:pathLst>
                <a:path extrusionOk="0" h="303" w="24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>
              <a:off x="2973388" y="3379788"/>
              <a:ext cx="581025" cy="730250"/>
            </a:xfrm>
            <a:custGeom>
              <a:rect b="b" l="l" r="r" t="t"/>
              <a:pathLst>
                <a:path extrusionOk="0" h="303" w="242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676650" y="3397251"/>
              <a:ext cx="61912" cy="71278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3857625" y="3397251"/>
              <a:ext cx="573087" cy="712788"/>
            </a:xfrm>
            <a:custGeom>
              <a:rect b="b" l="l" r="r" t="t"/>
              <a:pathLst>
                <a:path extrusionOk="0" h="296" w="239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4505325" y="3378201"/>
              <a:ext cx="614362" cy="746125"/>
            </a:xfrm>
            <a:custGeom>
              <a:rect b="b" l="l" r="r" t="t"/>
              <a:pathLst>
                <a:path extrusionOk="0" h="310" w="256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1855788" y="3394076"/>
              <a:ext cx="312737" cy="873125"/>
            </a:xfrm>
            <a:custGeom>
              <a:rect b="b" l="l" r="r" t="t"/>
              <a:pathLst>
                <a:path extrusionOk="0" h="362" w="130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5373688" y="4022726"/>
              <a:ext cx="90487" cy="92075"/>
            </a:xfrm>
            <a:custGeom>
              <a:rect b="b" l="l" r="r" t="t"/>
              <a:pathLst>
                <a:path extrusionOk="0" h="38" w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5402263" y="4041776"/>
              <a:ext cx="41275" cy="53975"/>
            </a:xfrm>
            <a:custGeom>
              <a:rect b="b" l="l" r="r" t="t"/>
              <a:pathLst>
                <a:path extrusionOk="0" h="22" w="17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651472" y="1250302"/>
            <a:ext cx="11007128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" name="Google Shape;11;p1"/>
          <p:cNvSpPr txBox="1"/>
          <p:nvPr/>
        </p:nvSpPr>
        <p:spPr>
          <a:xfrm>
            <a:off x="665790" y="6600907"/>
            <a:ext cx="2953173" cy="1292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33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rPr>
              <a:t>© 2019 Juniper Networks </a:t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12192000" cy="10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651472" y="6536649"/>
            <a:ext cx="11007129" cy="0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" name="Google Shape;14;p1"/>
          <p:cNvSpPr txBox="1"/>
          <p:nvPr>
            <p:ph type="title"/>
          </p:nvPr>
        </p:nvSpPr>
        <p:spPr>
          <a:xfrm>
            <a:off x="665791" y="219197"/>
            <a:ext cx="10992810" cy="85640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"/>
              <a:buNone/>
              <a:defRPr b="0" i="0" sz="24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661519" y="1605010"/>
            <a:ext cx="10997082" cy="2729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>
            <a:off x="5197840" y="6638792"/>
            <a:ext cx="1817489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3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11294960" y="6614172"/>
            <a:ext cx="327407" cy="143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33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33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33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33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33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33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33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33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33" u="none" cap="none" strike="noStrike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" name="Google Shape;18;p1"/>
          <p:cNvCxnSpPr/>
          <p:nvPr/>
        </p:nvCxnSpPr>
        <p:spPr>
          <a:xfrm>
            <a:off x="11230630" y="6596757"/>
            <a:ext cx="0" cy="185665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9" name="Google Shape;19;p1"/>
          <p:cNvGrpSpPr/>
          <p:nvPr/>
        </p:nvGrpSpPr>
        <p:grpSpPr>
          <a:xfrm>
            <a:off x="10324956" y="6592898"/>
            <a:ext cx="698591" cy="191911"/>
            <a:chOff x="1855788" y="3378201"/>
            <a:chExt cx="3709987" cy="1019175"/>
          </a:xfrm>
        </p:grpSpPr>
        <p:sp>
          <p:nvSpPr>
            <p:cNvPr id="20" name="Google Shape;20;p1"/>
            <p:cNvSpPr/>
            <p:nvPr/>
          </p:nvSpPr>
          <p:spPr>
            <a:xfrm>
              <a:off x="3676650" y="4197351"/>
              <a:ext cx="160337" cy="196850"/>
            </a:xfrm>
            <a:custGeom>
              <a:rect b="b" l="l" r="r" t="t"/>
              <a:pathLst>
                <a:path extrusionOk="0" h="124" w="101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886200" y="4197351"/>
              <a:ext cx="130175" cy="196850"/>
            </a:xfrm>
            <a:custGeom>
              <a:rect b="b" l="l" r="r" t="t"/>
              <a:pathLst>
                <a:path extrusionOk="0" h="124" w="82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4048125" y="4197351"/>
              <a:ext cx="166687" cy="196850"/>
            </a:xfrm>
            <a:custGeom>
              <a:rect b="b" l="l" r="r" t="t"/>
              <a:pathLst>
                <a:path extrusionOk="0" h="124" w="105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241800" y="4197351"/>
              <a:ext cx="268287" cy="196850"/>
            </a:xfrm>
            <a:custGeom>
              <a:rect b="b" l="l" r="r" t="t"/>
              <a:pathLst>
                <a:path extrusionOk="0" h="124" w="169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527550" y="4192588"/>
              <a:ext cx="198437" cy="204788"/>
            </a:xfrm>
            <a:custGeom>
              <a:rect b="b" l="l" r="r" t="t"/>
              <a:pathLst>
                <a:path extrusionOk="0" h="85" w="83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68850" y="4197351"/>
              <a:ext cx="150812" cy="196850"/>
            </a:xfrm>
            <a:custGeom>
              <a:rect b="b" l="l" r="r" t="t"/>
              <a:pathLst>
                <a:path extrusionOk="0" h="82" w="63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4962525" y="4197351"/>
              <a:ext cx="153987" cy="196850"/>
            </a:xfrm>
            <a:custGeom>
              <a:rect b="b" l="l" r="r" t="t"/>
              <a:pathLst>
                <a:path extrusionOk="0" h="124" w="97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133975" y="4192588"/>
              <a:ext cx="160337" cy="204788"/>
            </a:xfrm>
            <a:custGeom>
              <a:rect b="b" l="l" r="r" t="t"/>
              <a:pathLst>
                <a:path extrusionOk="0" h="85" w="67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213350" y="3379788"/>
              <a:ext cx="352425" cy="730250"/>
            </a:xfrm>
            <a:custGeom>
              <a:rect b="b" l="l" r="r" t="t"/>
              <a:pathLst>
                <a:path extrusionOk="0" h="303" w="147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281238" y="3394076"/>
              <a:ext cx="582612" cy="730250"/>
            </a:xfrm>
            <a:custGeom>
              <a:rect b="b" l="l" r="r" t="t"/>
              <a:pathLst>
                <a:path extrusionOk="0" h="303" w="24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973388" y="3379788"/>
              <a:ext cx="581025" cy="730250"/>
            </a:xfrm>
            <a:custGeom>
              <a:rect b="b" l="l" r="r" t="t"/>
              <a:pathLst>
                <a:path extrusionOk="0" h="303" w="242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3676650" y="3397251"/>
              <a:ext cx="61912" cy="712788"/>
            </a:xfrm>
            <a:prstGeom prst="rect">
              <a:avLst/>
            </a:pr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3857625" y="3397251"/>
              <a:ext cx="573087" cy="712788"/>
            </a:xfrm>
            <a:custGeom>
              <a:rect b="b" l="l" r="r" t="t"/>
              <a:pathLst>
                <a:path extrusionOk="0" h="296" w="239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4505325" y="3378201"/>
              <a:ext cx="614362" cy="746125"/>
            </a:xfrm>
            <a:custGeom>
              <a:rect b="b" l="l" r="r" t="t"/>
              <a:pathLst>
                <a:path extrusionOk="0" h="310" w="256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855788" y="3394076"/>
              <a:ext cx="312737" cy="873125"/>
            </a:xfrm>
            <a:custGeom>
              <a:rect b="b" l="l" r="r" t="t"/>
              <a:pathLst>
                <a:path extrusionOk="0" h="362" w="130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5373688" y="4022726"/>
              <a:ext cx="90487" cy="92075"/>
            </a:xfrm>
            <a:custGeom>
              <a:rect b="b" l="l" r="r" t="t"/>
              <a:pathLst>
                <a:path extrusionOk="0" h="38" w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5402263" y="4041776"/>
              <a:ext cx="41275" cy="53975"/>
            </a:xfrm>
            <a:custGeom>
              <a:rect b="b" l="l" r="r" t="t"/>
              <a:pathLst>
                <a:path extrusionOk="0" h="22" w="17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F26B43"/>
          </p15:clr>
        </p15:guide>
        <p15:guide id="2" orient="horz" pos="744">
          <p15:clr>
            <a:srgbClr val="F26B43"/>
          </p15:clr>
        </p15:guide>
        <p15:guide id="3" pos="7344">
          <p15:clr>
            <a:srgbClr val="F26B43"/>
          </p15:clr>
        </p15:guide>
        <p15:guide id="4" orient="horz" pos="41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ntrail-jws.atlassian.net/browse/CEM-14749" TargetMode="External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iki.opnfv.org/display/SAM/Rapid+scripting" TargetMode="External"/><Relationship Id="rId4" Type="http://schemas.openxmlformats.org/officeDocument/2006/relationships/hyperlink" Target="https://github.com/damjanek/dpdk-prox-contrail" TargetMode="External"/><Relationship Id="rId5" Type="http://schemas.openxmlformats.org/officeDocument/2006/relationships/hyperlink" Target="https://github.com/damjanek/dpdk-prox-ov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document/d/1HxtCnBAfwpvLND8tNeCbZVhrufjnl1ycTzgEVUGMgF0/edit#heading=h.pidnjoen245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hyperlink" Target="https://www.slideshare.net/LF_OpenvSwitch/lfovs17red-hats-perspective-on-ovs-hw-offload-status" TargetMode="External"/><Relationship Id="rId5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slideshare.net/LF_OpenvSwitch/lfovs17red-hats-perspective-on-ovs-hw-offload-status" TargetMode="External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presentation/d/1UDzqtLgRKDO3azQS7VVsMF-y0WMJu6BLe24i_VudyMs/edit#slide=id.g75c8716119_0_0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hyperlink" Target="https://docs.google.com/document/d/1HxtCnBAfwpvLND8tNeCbZVhrufjnl1ycTzgEVUGMgF0/edit#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idx="1" type="body"/>
          </p:nvPr>
        </p:nvSpPr>
        <p:spPr>
          <a:xfrm>
            <a:off x="2084350" y="4824850"/>
            <a:ext cx="6492600" cy="54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Przemysław Grygiel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Principal</a:t>
            </a:r>
            <a:r>
              <a:rPr lang="en-US"/>
              <a:t> SW Engineer</a:t>
            </a:r>
            <a:endParaRPr/>
          </a:p>
          <a:p>
            <a:pPr indent="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r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t/>
            </a:r>
            <a:endParaRPr/>
          </a:p>
        </p:txBody>
      </p:sp>
      <p:sp>
        <p:nvSpPr>
          <p:cNvPr id="325" name="Google Shape;325;p30"/>
          <p:cNvSpPr txBox="1"/>
          <p:nvPr>
            <p:ph type="ctrTitle"/>
          </p:nvPr>
        </p:nvSpPr>
        <p:spPr>
          <a:xfrm>
            <a:off x="2034075" y="2140300"/>
            <a:ext cx="8116500" cy="198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Overlay DC June Webinar for AMER &amp; EMEA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/>
              <a:t>Contrail vRouter DPDK performance update </a:t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Increasing number of vRouter cores - Flow mode </a:t>
            </a:r>
            <a:endParaRPr/>
          </a:p>
        </p:txBody>
      </p:sp>
      <p:sp>
        <p:nvSpPr>
          <p:cNvPr id="427" name="Google Shape;427;p39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8" name="Google Shape;428;p3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6500" y="2364175"/>
            <a:ext cx="4133100" cy="2553175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29" name="Google Shape;429;p3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056" y="3932028"/>
            <a:ext cx="3420969" cy="2348397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30" name="Google Shape;430;p39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700" y="3932028"/>
            <a:ext cx="3420969" cy="2348397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31" name="Google Shape;431;p39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8056" y="1365854"/>
            <a:ext cx="3420969" cy="2348397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32" name="Google Shape;432;p39" title="Chart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700" y="1365851"/>
            <a:ext cx="3420969" cy="2348397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33" name="Google Shape;433;p39"/>
          <p:cNvSpPr/>
          <p:nvPr/>
        </p:nvSpPr>
        <p:spPr>
          <a:xfrm>
            <a:off x="2977675" y="3492000"/>
            <a:ext cx="1934100" cy="759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1600"/>
              <a:t>Adding cores does not increase vrouter performance lineary!</a:t>
            </a:r>
            <a:endParaRPr b="1" baseline="-25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600"/>
          </a:p>
        </p:txBody>
      </p:sp>
      <p:sp>
        <p:nvSpPr>
          <p:cNvPr id="434" name="Google Shape;434;p39"/>
          <p:cNvSpPr/>
          <p:nvPr/>
        </p:nvSpPr>
        <p:spPr>
          <a:xfrm>
            <a:off x="9885050" y="1298050"/>
            <a:ext cx="2077200" cy="991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HT siblings yields ~25-30% gain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Increasing number of flows</a:t>
            </a:r>
            <a:endParaRPr/>
          </a:p>
        </p:txBody>
      </p:sp>
      <p:sp>
        <p:nvSpPr>
          <p:cNvPr id="441" name="Google Shape;441;p40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2" name="Google Shape;442;p4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75" y="2167176"/>
            <a:ext cx="4230900" cy="2828450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43" name="Google Shape;443;p4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775" y="2214875"/>
            <a:ext cx="4230899" cy="2828450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44" name="Google Shape;444;p40"/>
          <p:cNvSpPr/>
          <p:nvPr/>
        </p:nvSpPr>
        <p:spPr>
          <a:xfrm>
            <a:off x="4739075" y="1722375"/>
            <a:ext cx="1934100" cy="5967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1600"/>
              <a:t>Packet mode is not affected by number of flows</a:t>
            </a:r>
            <a:endParaRPr b="1" baseline="-25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NUMA placement for VM</a:t>
            </a:r>
            <a:endParaRPr/>
          </a:p>
        </p:txBody>
      </p:sp>
      <p:sp>
        <p:nvSpPr>
          <p:cNvPr id="451" name="Google Shape;451;p41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2" name="Google Shape;452;p4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098" y="1684456"/>
            <a:ext cx="2944806" cy="2176987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53" name="Google Shape;453;p4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00" y="4123985"/>
            <a:ext cx="2954622" cy="2176987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54" name="Google Shape;454;p41"/>
          <p:cNvSpPr txBox="1"/>
          <p:nvPr/>
        </p:nvSpPr>
        <p:spPr>
          <a:xfrm>
            <a:off x="710725" y="1324675"/>
            <a:ext cx="1418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Packet mode</a:t>
            </a:r>
            <a:endParaRPr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41"/>
          <p:cNvSpPr txBox="1"/>
          <p:nvPr/>
        </p:nvSpPr>
        <p:spPr>
          <a:xfrm>
            <a:off x="4499350" y="1324675"/>
            <a:ext cx="1418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Flow mode</a:t>
            </a:r>
            <a:endParaRPr b="1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6" name="Google Shape;456;p41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478" y="1650950"/>
            <a:ext cx="2954622" cy="2176987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57" name="Google Shape;457;p41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478" y="4123988"/>
            <a:ext cx="2954622" cy="2176987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58" name="Google Shape;458;p41"/>
          <p:cNvSpPr/>
          <p:nvPr/>
        </p:nvSpPr>
        <p:spPr>
          <a:xfrm>
            <a:off x="8202100" y="2782325"/>
            <a:ext cx="2284500" cy="991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Once VM (VNF) is in different NUMA overall performance decreases ~10% </a:t>
            </a: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8202100" y="4238625"/>
            <a:ext cx="2284500" cy="16491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Latency increases drastically in flow mode ~ 40%.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In packet mode latency degradation is not that significant but still is high near threshold load on vRouter.</a:t>
            </a:r>
            <a:endParaRPr/>
          </a:p>
        </p:txBody>
      </p:sp>
      <p:pic>
        <p:nvPicPr>
          <p:cNvPr id="460" name="Google Shape;46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4250" y="114225"/>
            <a:ext cx="4497650" cy="26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idx="1" type="body"/>
          </p:nvPr>
        </p:nvSpPr>
        <p:spPr>
          <a:xfrm>
            <a:off x="2962429" y="2046436"/>
            <a:ext cx="6296400" cy="267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vRouter </a:t>
            </a:r>
            <a:r>
              <a:rPr lang="en-US"/>
              <a:t>Improvements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what next?</a:t>
            </a:r>
            <a:endParaRPr/>
          </a:p>
        </p:txBody>
      </p:sp>
      <p:sp>
        <p:nvSpPr>
          <p:cNvPr id="467" name="Google Shape;467;p42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" name="Google Shape;474;p43"/>
          <p:cNvSpPr txBox="1"/>
          <p:nvPr>
            <p:ph idx="1" type="body"/>
          </p:nvPr>
        </p:nvSpPr>
        <p:spPr>
          <a:xfrm>
            <a:off x="661525" y="1395850"/>
            <a:ext cx="10997100" cy="452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Intel FPGA SmartNIC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XDP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DPDK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DPDK 19.11 (LTS)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Use DPDK virtio instead of one developed in house ages ago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Implement DDP support for Intel x710 NICs (better support of MPLSoGRE hashing)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https://contrail-jws.atlassian.net/browse/CEM-14749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Micro benchmarking to identify potential bottlenecks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Disable intercore communication to reduce latency and increase pps (specification and prototype done) </a:t>
            </a:r>
            <a:endParaRPr/>
          </a:p>
        </p:txBody>
      </p:sp>
      <p:sp>
        <p:nvSpPr>
          <p:cNvPr id="475" name="Google Shape;475;p43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next?</a:t>
            </a:r>
            <a:endParaRPr/>
          </a:p>
        </p:txBody>
      </p:sp>
      <p:pic>
        <p:nvPicPr>
          <p:cNvPr id="476" name="Google Shape;4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275" y="4683000"/>
            <a:ext cx="4093751" cy="178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/>
          <p:nvPr>
            <p:ph idx="1" type="body"/>
          </p:nvPr>
        </p:nvSpPr>
        <p:spPr>
          <a:xfrm>
            <a:off x="2962429" y="2046436"/>
            <a:ext cx="6296400" cy="267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Standardized testing approach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4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type="title"/>
          </p:nvPr>
        </p:nvSpPr>
        <p:spPr>
          <a:xfrm>
            <a:off x="680275" y="292197"/>
            <a:ext cx="14657100" cy="888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VM to VM traffic with overlay (compute to compute)</a:t>
            </a:r>
            <a:endParaRPr/>
          </a:p>
        </p:txBody>
      </p:sp>
      <p:sp>
        <p:nvSpPr>
          <p:cNvPr id="490" name="Google Shape;490;p45"/>
          <p:cNvSpPr txBox="1"/>
          <p:nvPr>
            <p:ph idx="12" type="sldNum"/>
          </p:nvPr>
        </p:nvSpPr>
        <p:spPr>
          <a:xfrm>
            <a:off x="15059947" y="8818896"/>
            <a:ext cx="436500" cy="19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1" name="Google Shape;491;p45"/>
          <p:cNvSpPr/>
          <p:nvPr/>
        </p:nvSpPr>
        <p:spPr>
          <a:xfrm>
            <a:off x="5184625" y="4420617"/>
            <a:ext cx="2072400" cy="20883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5"/>
          <p:cNvSpPr/>
          <p:nvPr/>
        </p:nvSpPr>
        <p:spPr>
          <a:xfrm>
            <a:off x="5589900" y="4652850"/>
            <a:ext cx="1360800" cy="1361700"/>
          </a:xfrm>
          <a:prstGeom prst="rect">
            <a:avLst/>
          </a:prstGeom>
          <a:solidFill>
            <a:srgbClr val="68AE64"/>
          </a:solidFill>
          <a:ln cap="flat" cmpd="sng" w="25400">
            <a:solidFill>
              <a:srgbClr val="4B7E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Rapid jump VM</a:t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Control traffic only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93" name="Google Shape;493;p45"/>
          <p:cNvSpPr/>
          <p:nvPr/>
        </p:nvSpPr>
        <p:spPr>
          <a:xfrm>
            <a:off x="8150125" y="2098750"/>
            <a:ext cx="3411300" cy="31299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9630600" y="2814800"/>
            <a:ext cx="1797600" cy="1315500"/>
          </a:xfrm>
          <a:prstGeom prst="rect">
            <a:avLst/>
          </a:prstGeom>
          <a:solidFill>
            <a:srgbClr val="68AE64"/>
          </a:solidFill>
          <a:ln cap="flat" cmpd="sng" w="25400">
            <a:solidFill>
              <a:srgbClr val="4B7E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Prox 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looping 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VM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9320051" y="2190725"/>
            <a:ext cx="1101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00" lIns="45625" spcFirstLastPara="1" rIns="45625" wrap="square" tIns="22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C3C3C"/>
                </a:solidFill>
              </a:rPr>
              <a:t>Compute B</a:t>
            </a:r>
            <a:endParaRPr sz="15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5"/>
          <p:cNvSpPr/>
          <p:nvPr/>
        </p:nvSpPr>
        <p:spPr>
          <a:xfrm>
            <a:off x="7700171" y="3146046"/>
            <a:ext cx="562800" cy="201900"/>
          </a:xfrm>
          <a:prstGeom prst="rect">
            <a:avLst/>
          </a:prstGeom>
          <a:solidFill>
            <a:srgbClr val="E76252"/>
          </a:solidFill>
          <a:ln cap="flat" cmpd="sng" w="25400">
            <a:solidFill>
              <a:srgbClr val="A847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NIC1</a:t>
            </a:r>
            <a:endParaRPr sz="1200"/>
          </a:p>
        </p:txBody>
      </p:sp>
      <p:sp>
        <p:nvSpPr>
          <p:cNvPr id="497" name="Google Shape;497;p45"/>
          <p:cNvSpPr/>
          <p:nvPr/>
        </p:nvSpPr>
        <p:spPr>
          <a:xfrm>
            <a:off x="7700171" y="3603246"/>
            <a:ext cx="562800" cy="201900"/>
          </a:xfrm>
          <a:prstGeom prst="rect">
            <a:avLst/>
          </a:prstGeom>
          <a:solidFill>
            <a:srgbClr val="E76252"/>
          </a:solidFill>
          <a:ln cap="flat" cmpd="sng" w="25400">
            <a:solidFill>
              <a:srgbClr val="A847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NIC2</a:t>
            </a:r>
            <a:endParaRPr sz="1200"/>
          </a:p>
        </p:txBody>
      </p:sp>
      <p:cxnSp>
        <p:nvCxnSpPr>
          <p:cNvPr id="498" name="Google Shape;498;p45"/>
          <p:cNvCxnSpPr>
            <a:stCxn id="499" idx="3"/>
          </p:cNvCxnSpPr>
          <p:nvPr/>
        </p:nvCxnSpPr>
        <p:spPr>
          <a:xfrm flipH="1" rot="10800000">
            <a:off x="3121196" y="3232996"/>
            <a:ext cx="387600" cy="15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45"/>
          <p:cNvCxnSpPr/>
          <p:nvPr/>
        </p:nvCxnSpPr>
        <p:spPr>
          <a:xfrm flipH="1" rot="10800000">
            <a:off x="3127411" y="3690946"/>
            <a:ext cx="387600" cy="15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45"/>
          <p:cNvSpPr/>
          <p:nvPr/>
        </p:nvSpPr>
        <p:spPr>
          <a:xfrm>
            <a:off x="7528700" y="2942900"/>
            <a:ext cx="171600" cy="1059600"/>
          </a:xfrm>
          <a:prstGeom prst="ellipse">
            <a:avLst/>
          </a:prstGeom>
          <a:noFill/>
          <a:ln cap="flat" cmpd="sng" w="9525">
            <a:solidFill>
              <a:srgbClr val="B6B8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45"/>
          <p:cNvGrpSpPr/>
          <p:nvPr/>
        </p:nvGrpSpPr>
        <p:grpSpPr>
          <a:xfrm>
            <a:off x="8262985" y="2946075"/>
            <a:ext cx="949344" cy="1053243"/>
            <a:chOff x="4133670" y="3721662"/>
            <a:chExt cx="1636800" cy="1394100"/>
          </a:xfrm>
        </p:grpSpPr>
        <p:sp>
          <p:nvSpPr>
            <p:cNvPr id="503" name="Google Shape;503;p45"/>
            <p:cNvSpPr/>
            <p:nvPr/>
          </p:nvSpPr>
          <p:spPr>
            <a:xfrm>
              <a:off x="4133670" y="3721662"/>
              <a:ext cx="1636800" cy="1394100"/>
            </a:xfrm>
            <a:prstGeom prst="rect">
              <a:avLst/>
            </a:prstGeom>
            <a:solidFill>
              <a:srgbClr val="3EBA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</a:endParaRPr>
            </a:p>
          </p:txBody>
        </p:sp>
        <p:sp>
          <p:nvSpPr>
            <p:cNvPr id="504" name="Google Shape;504;p45"/>
            <p:cNvSpPr txBox="1"/>
            <p:nvPr/>
          </p:nvSpPr>
          <p:spPr>
            <a:xfrm>
              <a:off x="4171996" y="4172515"/>
              <a:ext cx="15582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00" lIns="45625" spcFirstLastPara="1" rIns="45625" wrap="square" tIns="22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</a:rPr>
                <a:t>vRouter</a:t>
              </a:r>
              <a:endParaRPr b="1" sz="1100"/>
            </a:p>
          </p:txBody>
        </p:sp>
      </p:grpSp>
      <p:cxnSp>
        <p:nvCxnSpPr>
          <p:cNvPr id="505" name="Google Shape;505;p45"/>
          <p:cNvCxnSpPr/>
          <p:nvPr/>
        </p:nvCxnSpPr>
        <p:spPr>
          <a:xfrm>
            <a:off x="9209875" y="3210325"/>
            <a:ext cx="4383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45"/>
          <p:cNvCxnSpPr/>
          <p:nvPr/>
        </p:nvCxnSpPr>
        <p:spPr>
          <a:xfrm>
            <a:off x="9209875" y="3663700"/>
            <a:ext cx="4383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45"/>
          <p:cNvSpPr/>
          <p:nvPr/>
        </p:nvSpPr>
        <p:spPr>
          <a:xfrm>
            <a:off x="9630600" y="3099450"/>
            <a:ext cx="438300" cy="201900"/>
          </a:xfrm>
          <a:prstGeom prst="rect">
            <a:avLst/>
          </a:prstGeom>
          <a:solidFill>
            <a:srgbClr val="E76252"/>
          </a:solidFill>
          <a:ln cap="flat" cmpd="sng" w="25400">
            <a:solidFill>
              <a:srgbClr val="A847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eth0</a:t>
            </a:r>
            <a:endParaRPr sz="900"/>
          </a:p>
        </p:txBody>
      </p:sp>
      <p:sp>
        <p:nvSpPr>
          <p:cNvPr id="508" name="Google Shape;508;p45"/>
          <p:cNvSpPr/>
          <p:nvPr/>
        </p:nvSpPr>
        <p:spPr>
          <a:xfrm>
            <a:off x="9630600" y="3549365"/>
            <a:ext cx="438300" cy="201900"/>
          </a:xfrm>
          <a:prstGeom prst="rect">
            <a:avLst/>
          </a:prstGeom>
          <a:solidFill>
            <a:srgbClr val="E76252"/>
          </a:solidFill>
          <a:ln cap="flat" cmpd="sng" w="25400">
            <a:solidFill>
              <a:srgbClr val="A847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eth1</a:t>
            </a:r>
            <a:endParaRPr sz="900"/>
          </a:p>
        </p:txBody>
      </p:sp>
      <p:cxnSp>
        <p:nvCxnSpPr>
          <p:cNvPr id="509" name="Google Shape;509;p45"/>
          <p:cNvCxnSpPr/>
          <p:nvPr/>
        </p:nvCxnSpPr>
        <p:spPr>
          <a:xfrm flipH="1" rot="10800000">
            <a:off x="680275" y="5657075"/>
            <a:ext cx="1176000" cy="2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5"/>
          <p:cNvCxnSpPr/>
          <p:nvPr/>
        </p:nvCxnSpPr>
        <p:spPr>
          <a:xfrm flipH="1" rot="10800000">
            <a:off x="665800" y="6126900"/>
            <a:ext cx="1226700" cy="192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45"/>
          <p:cNvSpPr txBox="1"/>
          <p:nvPr/>
        </p:nvSpPr>
        <p:spPr>
          <a:xfrm>
            <a:off x="856222" y="5416450"/>
            <a:ext cx="9255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00" lIns="45625" spcFirstLastPara="1" rIns="45625" wrap="square" tIns="22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C3C3C"/>
                </a:solidFill>
              </a:rPr>
              <a:t>Test traffic</a:t>
            </a:r>
            <a:endParaRPr sz="13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5"/>
          <p:cNvSpPr txBox="1"/>
          <p:nvPr/>
        </p:nvSpPr>
        <p:spPr>
          <a:xfrm>
            <a:off x="731125" y="5883300"/>
            <a:ext cx="1226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00" lIns="45625" spcFirstLastPara="1" rIns="45625" wrap="square" tIns="22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C3C3C"/>
                </a:solidFill>
              </a:rPr>
              <a:t>Control traffic</a:t>
            </a:r>
            <a:endParaRPr sz="13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5"/>
          <p:cNvSpPr txBox="1"/>
          <p:nvPr/>
        </p:nvSpPr>
        <p:spPr>
          <a:xfrm>
            <a:off x="1468294" y="2152100"/>
            <a:ext cx="1360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00" lIns="45625" spcFirstLastPara="1" rIns="45625" wrap="square" tIns="22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C3C3C"/>
                </a:solidFill>
              </a:rPr>
              <a:t>Bare metal</a:t>
            </a:r>
            <a:endParaRPr sz="15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5"/>
          <p:cNvSpPr/>
          <p:nvPr/>
        </p:nvSpPr>
        <p:spPr>
          <a:xfrm>
            <a:off x="668025" y="2063300"/>
            <a:ext cx="3411300" cy="31299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5"/>
          <p:cNvSpPr/>
          <p:nvPr/>
        </p:nvSpPr>
        <p:spPr>
          <a:xfrm>
            <a:off x="753300" y="2821600"/>
            <a:ext cx="1797600" cy="1315500"/>
          </a:xfrm>
          <a:prstGeom prst="rect">
            <a:avLst/>
          </a:prstGeom>
          <a:solidFill>
            <a:srgbClr val="68AE64"/>
          </a:solidFill>
          <a:ln cap="flat" cmpd="sng" w="25400">
            <a:solidFill>
              <a:srgbClr val="4B7E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Prox 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generate 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VM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516" name="Google Shape;516;p45"/>
          <p:cNvSpPr txBox="1"/>
          <p:nvPr/>
        </p:nvSpPr>
        <p:spPr>
          <a:xfrm>
            <a:off x="1578476" y="2155275"/>
            <a:ext cx="13608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00" lIns="45625" spcFirstLastPara="1" rIns="45625" wrap="square" tIns="22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C3C3C"/>
                </a:solidFill>
              </a:rPr>
              <a:t>Compute A</a:t>
            </a:r>
            <a:endParaRPr sz="15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5"/>
          <p:cNvSpPr/>
          <p:nvPr/>
        </p:nvSpPr>
        <p:spPr>
          <a:xfrm>
            <a:off x="3957944" y="3143146"/>
            <a:ext cx="562800" cy="201900"/>
          </a:xfrm>
          <a:prstGeom prst="rect">
            <a:avLst/>
          </a:prstGeom>
          <a:solidFill>
            <a:srgbClr val="E76252"/>
          </a:solidFill>
          <a:ln cap="flat" cmpd="sng" w="25400">
            <a:solidFill>
              <a:srgbClr val="A847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NIC1</a:t>
            </a:r>
            <a:endParaRPr sz="1200"/>
          </a:p>
        </p:txBody>
      </p:sp>
      <p:sp>
        <p:nvSpPr>
          <p:cNvPr id="518" name="Google Shape;518;p45"/>
          <p:cNvSpPr/>
          <p:nvPr/>
        </p:nvSpPr>
        <p:spPr>
          <a:xfrm>
            <a:off x="3957944" y="3600346"/>
            <a:ext cx="562800" cy="201900"/>
          </a:xfrm>
          <a:prstGeom prst="rect">
            <a:avLst/>
          </a:prstGeom>
          <a:solidFill>
            <a:srgbClr val="E76252"/>
          </a:solidFill>
          <a:ln cap="flat" cmpd="sng" w="25400">
            <a:solidFill>
              <a:srgbClr val="A847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NIC2</a:t>
            </a:r>
            <a:endParaRPr sz="1200"/>
          </a:p>
        </p:txBody>
      </p:sp>
      <p:grpSp>
        <p:nvGrpSpPr>
          <p:cNvPr id="519" name="Google Shape;519;p45"/>
          <p:cNvGrpSpPr/>
          <p:nvPr/>
        </p:nvGrpSpPr>
        <p:grpSpPr>
          <a:xfrm>
            <a:off x="3008607" y="2946075"/>
            <a:ext cx="949344" cy="1053243"/>
            <a:chOff x="4133670" y="3721662"/>
            <a:chExt cx="1636800" cy="1394100"/>
          </a:xfrm>
        </p:grpSpPr>
        <p:sp>
          <p:nvSpPr>
            <p:cNvPr id="520" name="Google Shape;520;p45"/>
            <p:cNvSpPr/>
            <p:nvPr/>
          </p:nvSpPr>
          <p:spPr>
            <a:xfrm>
              <a:off x="4133670" y="3721662"/>
              <a:ext cx="1636800" cy="1394100"/>
            </a:xfrm>
            <a:prstGeom prst="rect">
              <a:avLst/>
            </a:prstGeom>
            <a:solidFill>
              <a:srgbClr val="3EBA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</a:endParaRPr>
            </a:p>
          </p:txBody>
        </p:sp>
        <p:sp>
          <p:nvSpPr>
            <p:cNvPr id="521" name="Google Shape;521;p45"/>
            <p:cNvSpPr txBox="1"/>
            <p:nvPr/>
          </p:nvSpPr>
          <p:spPr>
            <a:xfrm>
              <a:off x="4171996" y="4172515"/>
              <a:ext cx="1558200" cy="4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00" lIns="45625" spcFirstLastPara="1" rIns="45625" wrap="square" tIns="22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</a:rPr>
                <a:t>vRouter</a:t>
              </a:r>
              <a:endParaRPr b="1" sz="1100"/>
            </a:p>
          </p:txBody>
        </p:sp>
      </p:grpSp>
      <p:cxnSp>
        <p:nvCxnSpPr>
          <p:cNvPr id="522" name="Google Shape;522;p45"/>
          <p:cNvCxnSpPr/>
          <p:nvPr/>
        </p:nvCxnSpPr>
        <p:spPr>
          <a:xfrm>
            <a:off x="2550900" y="3246013"/>
            <a:ext cx="4383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45"/>
          <p:cNvCxnSpPr/>
          <p:nvPr/>
        </p:nvCxnSpPr>
        <p:spPr>
          <a:xfrm>
            <a:off x="2550900" y="3699388"/>
            <a:ext cx="4383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45"/>
          <p:cNvSpPr/>
          <p:nvPr/>
        </p:nvSpPr>
        <p:spPr>
          <a:xfrm>
            <a:off x="2119800" y="3116175"/>
            <a:ext cx="438300" cy="201900"/>
          </a:xfrm>
          <a:prstGeom prst="rect">
            <a:avLst/>
          </a:prstGeom>
          <a:solidFill>
            <a:srgbClr val="E76252"/>
          </a:solidFill>
          <a:ln cap="flat" cmpd="sng" w="25400">
            <a:solidFill>
              <a:srgbClr val="A847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eth0</a:t>
            </a:r>
            <a:endParaRPr sz="900"/>
          </a:p>
        </p:txBody>
      </p:sp>
      <p:sp>
        <p:nvSpPr>
          <p:cNvPr id="525" name="Google Shape;525;p45"/>
          <p:cNvSpPr/>
          <p:nvPr/>
        </p:nvSpPr>
        <p:spPr>
          <a:xfrm>
            <a:off x="2119800" y="3624290"/>
            <a:ext cx="438300" cy="201900"/>
          </a:xfrm>
          <a:prstGeom prst="rect">
            <a:avLst/>
          </a:prstGeom>
          <a:solidFill>
            <a:srgbClr val="E76252"/>
          </a:solidFill>
          <a:ln cap="flat" cmpd="sng" w="25400">
            <a:solidFill>
              <a:srgbClr val="A847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eth1</a:t>
            </a:r>
            <a:endParaRPr sz="900"/>
          </a:p>
        </p:txBody>
      </p:sp>
      <p:cxnSp>
        <p:nvCxnSpPr>
          <p:cNvPr id="526" name="Google Shape;526;p45"/>
          <p:cNvCxnSpPr/>
          <p:nvPr/>
        </p:nvCxnSpPr>
        <p:spPr>
          <a:xfrm>
            <a:off x="4547363" y="3246000"/>
            <a:ext cx="4383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45"/>
          <p:cNvCxnSpPr/>
          <p:nvPr/>
        </p:nvCxnSpPr>
        <p:spPr>
          <a:xfrm>
            <a:off x="4547363" y="3699375"/>
            <a:ext cx="4383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45"/>
          <p:cNvCxnSpPr/>
          <p:nvPr/>
        </p:nvCxnSpPr>
        <p:spPr>
          <a:xfrm>
            <a:off x="7257025" y="3246000"/>
            <a:ext cx="4383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45"/>
          <p:cNvCxnSpPr/>
          <p:nvPr/>
        </p:nvCxnSpPr>
        <p:spPr>
          <a:xfrm>
            <a:off x="7257025" y="3699375"/>
            <a:ext cx="4383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45"/>
          <p:cNvSpPr/>
          <p:nvPr/>
        </p:nvSpPr>
        <p:spPr>
          <a:xfrm>
            <a:off x="5011200" y="3071550"/>
            <a:ext cx="2319900" cy="10197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Switching fabric</a:t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Spine and leaf</a:t>
            </a:r>
            <a:endParaRPr sz="1500"/>
          </a:p>
        </p:txBody>
      </p:sp>
      <p:sp>
        <p:nvSpPr>
          <p:cNvPr id="531" name="Google Shape;531;p45"/>
          <p:cNvSpPr/>
          <p:nvPr/>
        </p:nvSpPr>
        <p:spPr>
          <a:xfrm>
            <a:off x="4530866" y="2925000"/>
            <a:ext cx="171600" cy="1059600"/>
          </a:xfrm>
          <a:prstGeom prst="ellipse">
            <a:avLst/>
          </a:prstGeom>
          <a:noFill/>
          <a:ln cap="flat" cmpd="sng" w="9525">
            <a:solidFill>
              <a:srgbClr val="B6B8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5"/>
          <p:cNvSpPr txBox="1"/>
          <p:nvPr/>
        </p:nvSpPr>
        <p:spPr>
          <a:xfrm>
            <a:off x="4292625" y="2669600"/>
            <a:ext cx="689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00" lIns="45625" spcFirstLastPara="1" rIns="45625" wrap="square" tIns="22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C3C3C"/>
                </a:solidFill>
              </a:rPr>
              <a:t>LACP Bond</a:t>
            </a:r>
            <a:endParaRPr sz="900">
              <a:solidFill>
                <a:srgbClr val="3C3C3C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C3C3C"/>
                </a:solidFill>
              </a:rPr>
              <a:t>20Gbps</a:t>
            </a:r>
            <a:endParaRPr sz="900">
              <a:solidFill>
                <a:srgbClr val="3C3C3C"/>
              </a:solidFill>
            </a:endParaRPr>
          </a:p>
        </p:txBody>
      </p:sp>
      <p:sp>
        <p:nvSpPr>
          <p:cNvPr id="533" name="Google Shape;533;p45"/>
          <p:cNvSpPr txBox="1"/>
          <p:nvPr/>
        </p:nvSpPr>
        <p:spPr>
          <a:xfrm>
            <a:off x="5719651" y="6225450"/>
            <a:ext cx="1101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00" lIns="45625" spcFirstLastPara="1" rIns="45625" wrap="square" tIns="228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C3C3C"/>
                </a:solidFill>
              </a:rPr>
              <a:t>Compute C</a:t>
            </a:r>
            <a:endParaRPr sz="1500">
              <a:solidFill>
                <a:srgbClr val="3C3C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5"/>
          <p:cNvSpPr/>
          <p:nvPr/>
        </p:nvSpPr>
        <p:spPr>
          <a:xfrm>
            <a:off x="2547400" y="3049900"/>
            <a:ext cx="7764544" cy="275200"/>
          </a:xfrm>
          <a:custGeom>
            <a:rect b="b" l="l" r="r" t="t"/>
            <a:pathLst>
              <a:path extrusionOk="0" h="11008" w="336747">
                <a:moveTo>
                  <a:pt x="245" y="1210"/>
                </a:moveTo>
                <a:cubicBezTo>
                  <a:pt x="51928" y="1088"/>
                  <a:pt x="262946" y="-872"/>
                  <a:pt x="310342" y="475"/>
                </a:cubicBezTo>
                <a:cubicBezTo>
                  <a:pt x="357738" y="1822"/>
                  <a:pt x="336347" y="7538"/>
                  <a:pt x="284623" y="9293"/>
                </a:cubicBezTo>
                <a:cubicBezTo>
                  <a:pt x="232899" y="11049"/>
                  <a:pt x="47437" y="10722"/>
                  <a:pt x="0" y="1100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35" name="Google Shape;535;p45"/>
          <p:cNvSpPr/>
          <p:nvPr/>
        </p:nvSpPr>
        <p:spPr>
          <a:xfrm>
            <a:off x="6322296" y="3771422"/>
            <a:ext cx="3310050" cy="1083875"/>
          </a:xfrm>
          <a:custGeom>
            <a:rect b="b" l="l" r="r" t="t"/>
            <a:pathLst>
              <a:path extrusionOk="0" h="43355" w="132402">
                <a:moveTo>
                  <a:pt x="868" y="43355"/>
                </a:moveTo>
                <a:cubicBezTo>
                  <a:pt x="1195" y="37517"/>
                  <a:pt x="-2275" y="15268"/>
                  <a:pt x="2828" y="8328"/>
                </a:cubicBezTo>
                <a:cubicBezTo>
                  <a:pt x="7931" y="1388"/>
                  <a:pt x="9890" y="3103"/>
                  <a:pt x="31486" y="1715"/>
                </a:cubicBezTo>
                <a:cubicBezTo>
                  <a:pt x="53082" y="327"/>
                  <a:pt x="115583" y="286"/>
                  <a:pt x="132402" y="0"/>
                </a:cubicBez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36" name="Google Shape;536;p45"/>
          <p:cNvSpPr/>
          <p:nvPr/>
        </p:nvSpPr>
        <p:spPr>
          <a:xfrm flipH="1">
            <a:off x="2596161" y="3776857"/>
            <a:ext cx="3662239" cy="1083875"/>
          </a:xfrm>
          <a:custGeom>
            <a:rect b="b" l="l" r="r" t="t"/>
            <a:pathLst>
              <a:path extrusionOk="0" h="43355" w="132402">
                <a:moveTo>
                  <a:pt x="868" y="43355"/>
                </a:moveTo>
                <a:cubicBezTo>
                  <a:pt x="1195" y="37517"/>
                  <a:pt x="-2275" y="15268"/>
                  <a:pt x="2828" y="8328"/>
                </a:cubicBezTo>
                <a:cubicBezTo>
                  <a:pt x="7931" y="1388"/>
                  <a:pt x="9890" y="3103"/>
                  <a:pt x="31486" y="1715"/>
                </a:cubicBezTo>
                <a:cubicBezTo>
                  <a:pt x="53082" y="327"/>
                  <a:pt x="115583" y="286"/>
                  <a:pt x="132402" y="0"/>
                </a:cubicBezTo>
              </a:path>
            </a:pathLst>
          </a:cu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37" name="Google Shape;537;p45"/>
          <p:cNvSpPr/>
          <p:nvPr/>
        </p:nvSpPr>
        <p:spPr>
          <a:xfrm rot="-5400000">
            <a:off x="6053381" y="4768622"/>
            <a:ext cx="438300" cy="201900"/>
          </a:xfrm>
          <a:prstGeom prst="rect">
            <a:avLst/>
          </a:prstGeom>
          <a:solidFill>
            <a:srgbClr val="E76252"/>
          </a:solidFill>
          <a:ln cap="flat" cmpd="sng" w="25400">
            <a:solidFill>
              <a:srgbClr val="A8473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eth1</a:t>
            </a:r>
            <a:endParaRPr sz="900"/>
          </a:p>
        </p:txBody>
      </p:sp>
      <p:sp>
        <p:nvSpPr>
          <p:cNvPr id="538" name="Google Shape;538;p45"/>
          <p:cNvSpPr txBox="1"/>
          <p:nvPr/>
        </p:nvSpPr>
        <p:spPr>
          <a:xfrm>
            <a:off x="7301850" y="2607675"/>
            <a:ext cx="689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00" lIns="45625" spcFirstLastPara="1" rIns="45625" wrap="square" tIns="22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C3C3C"/>
                </a:solidFill>
              </a:rPr>
              <a:t>LACP Bond</a:t>
            </a:r>
            <a:endParaRPr sz="900">
              <a:solidFill>
                <a:srgbClr val="3C3C3C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3C3C3C"/>
                </a:solidFill>
              </a:rPr>
              <a:t>20Gbps</a:t>
            </a:r>
            <a:endParaRPr sz="900">
              <a:solidFill>
                <a:srgbClr val="3C3C3C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6"/>
          <p:cNvSpPr txBox="1"/>
          <p:nvPr>
            <p:ph type="title"/>
          </p:nvPr>
        </p:nvSpPr>
        <p:spPr>
          <a:xfrm>
            <a:off x="577575" y="271200"/>
            <a:ext cx="13370100" cy="94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tool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 and Prox</a:t>
            </a:r>
            <a:endParaRPr/>
          </a:p>
        </p:txBody>
      </p:sp>
      <p:sp>
        <p:nvSpPr>
          <p:cNvPr id="545" name="Google Shape;545;p46"/>
          <p:cNvSpPr txBox="1"/>
          <p:nvPr>
            <p:ph idx="1" type="body"/>
          </p:nvPr>
        </p:nvSpPr>
        <p:spPr>
          <a:xfrm>
            <a:off x="647700" y="1489513"/>
            <a:ext cx="14662800" cy="57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Rapid is a wrapper around Prox to run tests and collect results.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Rapid wiki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https://wiki.opnfv.org/display/SAM/Rapid+scripting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To deploy that we use Heat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609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Deployment of Rapid on Contrail environment 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https://github.com/damjanek/dpdk-prox-contrail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609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Deployment of Rapid on OVS environment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https://github.com/damjanek/dpdk-prox-ovs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We test the performance with overlay (MPLSoUDP, VxLAN and MPLSoGRE) as do all our Contrail customers.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For best results we use multiqueue.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6"/>
          <p:cNvSpPr txBox="1"/>
          <p:nvPr>
            <p:ph idx="12" type="sldNum"/>
          </p:nvPr>
        </p:nvSpPr>
        <p:spPr>
          <a:xfrm>
            <a:off x="15059947" y="8818896"/>
            <a:ext cx="436500" cy="19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7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testing </a:t>
            </a:r>
            <a:r>
              <a:rPr lang="en-US"/>
              <a:t>methodology</a:t>
            </a:r>
            <a:r>
              <a:rPr lang="en-US"/>
              <a:t> test cases </a:t>
            </a:r>
            <a:endParaRPr/>
          </a:p>
        </p:txBody>
      </p:sp>
      <p:sp>
        <p:nvSpPr>
          <p:cNvPr id="553" name="Google Shape;553;p47"/>
          <p:cNvSpPr txBox="1"/>
          <p:nvPr>
            <p:ph idx="1" type="body"/>
          </p:nvPr>
        </p:nvSpPr>
        <p:spPr>
          <a:xfrm>
            <a:off x="661519" y="1605010"/>
            <a:ext cx="109971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Test case 1:</a:t>
            </a:r>
            <a:r>
              <a:rPr lang="en-US"/>
              <a:t> Number of packets per second (Mpps) and Throughput (Gbps) per core on Intel 82599 Niantic Ethernet Adapters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Test case 2: </a:t>
            </a:r>
            <a:r>
              <a:rPr lang="en-US"/>
              <a:t>Number of packets per second (Mpps) and Throughput (Gbps) per core on Intel X710 Fortville Ethernet Adapters +</a:t>
            </a:r>
            <a:r>
              <a:rPr lang="en-US"/>
              <a:t> </a:t>
            </a:r>
            <a:r>
              <a:rPr lang="en-US" u="sng"/>
              <a:t>low latency 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Test case 3:</a:t>
            </a:r>
            <a:r>
              <a:rPr lang="en-US"/>
              <a:t> Number of packets per second (Mpps) and Throughput (Gbps) per core on Intel XXV710 Ethernet Adapters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Test case 4:</a:t>
            </a:r>
            <a:r>
              <a:rPr lang="en-US"/>
              <a:t> Compare NICs results Intel 82599 vs Intel X710 vs Intel XXV710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Test case 5:</a:t>
            </a:r>
            <a:r>
              <a:rPr lang="en-US"/>
              <a:t> Number of packets per second (Mpps) and Throughput (Gbps) per core with increasing number of vRouter cores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Test case 6:</a:t>
            </a:r>
            <a:r>
              <a:rPr lang="en-US"/>
              <a:t> Number of packets per second (Mpps) per core  with increasing number of flows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Test case 7: </a:t>
            </a:r>
            <a:r>
              <a:rPr lang="en-US"/>
              <a:t>Packets per second (Mpps) with different NUMA placement for VM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Test case 8:</a:t>
            </a:r>
            <a:r>
              <a:rPr lang="en-US"/>
              <a:t> Number of packets per second (Mpps) per core with different HugePage sizes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7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5" name="Google Shape;555;p47"/>
          <p:cNvSpPr txBox="1"/>
          <p:nvPr/>
        </p:nvSpPr>
        <p:spPr>
          <a:xfrm>
            <a:off x="611900" y="5526050"/>
            <a:ext cx="90030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new performance report: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https://docs.google.com/document/d/1HxtCnBAfwpvLND8tNeCbZVhrufjnl1ycTzgEVUGMgF0/edit#heading=h.pidnjoen245s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DPDK tests DIY</a:t>
            </a:r>
            <a:endParaRPr/>
          </a:p>
        </p:txBody>
      </p:sp>
      <p:sp>
        <p:nvSpPr>
          <p:cNvPr id="562" name="Google Shape;562;p48"/>
          <p:cNvSpPr txBox="1"/>
          <p:nvPr>
            <p:ph idx="1" type="body"/>
          </p:nvPr>
        </p:nvSpPr>
        <p:spPr>
          <a:xfrm>
            <a:off x="661519" y="1605010"/>
            <a:ext cx="109971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/>
              <a:t>Guide how to run testing the framework	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/>
              <a:t>Configure high performance Contrail Cloud computes	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/>
              <a:t>Configure high performance Contrail Networking on computes with TripleO heat templates	</a:t>
            </a:r>
            <a:endParaRPr sz="1700"/>
          </a:p>
        </p:txBody>
      </p:sp>
      <p:sp>
        <p:nvSpPr>
          <p:cNvPr id="563" name="Google Shape;563;p48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idx="1" type="body"/>
          </p:nvPr>
        </p:nvSpPr>
        <p:spPr>
          <a:xfrm>
            <a:off x="661519" y="1605010"/>
            <a:ext cx="109971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100"/>
              <a:t>Most recent study on vRouter DPDK and </a:t>
            </a:r>
            <a:r>
              <a:rPr lang="en-US" sz="2100"/>
              <a:t>performance improvements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100"/>
              <a:t>Standardized testing approach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100"/>
              <a:t>OVS comparison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2100"/>
              <a:t>Performance on AMD Epyc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32" name="Google Shape;332;p31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333" name="Google Shape;333;p31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/>
          <p:nvPr>
            <p:ph idx="1" type="body"/>
          </p:nvPr>
        </p:nvSpPr>
        <p:spPr>
          <a:xfrm>
            <a:off x="2962429" y="2046436"/>
            <a:ext cx="6296400" cy="267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OVS comparison</a:t>
            </a:r>
            <a:endParaRPr/>
          </a:p>
        </p:txBody>
      </p:sp>
      <p:sp>
        <p:nvSpPr>
          <p:cNvPr id="570" name="Google Shape;570;p49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0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7" name="Google Shape;577;p50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see on the OVS performance presentation</a:t>
            </a:r>
            <a:endParaRPr/>
          </a:p>
        </p:txBody>
      </p:sp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00" y="1150824"/>
            <a:ext cx="4943403" cy="27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557425" y="6162625"/>
            <a:ext cx="9366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source: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https://www.slideshare.net/LF_OpenvSwitch/lfovs17red-hats-perspective-on-ovs-hw-offload-status</a:t>
            </a:r>
            <a:endParaRPr sz="1000"/>
          </a:p>
        </p:txBody>
      </p:sp>
      <p:pic>
        <p:nvPicPr>
          <p:cNvPr id="580" name="Google Shape;5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725" y="2322350"/>
            <a:ext cx="6672629" cy="371515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0"/>
          <p:cNvSpPr/>
          <p:nvPr/>
        </p:nvSpPr>
        <p:spPr>
          <a:xfrm>
            <a:off x="6154750" y="5017950"/>
            <a:ext cx="443700" cy="27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0"/>
          <p:cNvSpPr/>
          <p:nvPr/>
        </p:nvSpPr>
        <p:spPr>
          <a:xfrm>
            <a:off x="699725" y="2032700"/>
            <a:ext cx="1294800" cy="455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9" name="Google Shape;589;p51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we DON’T see on the OVS performance presentation</a:t>
            </a:r>
            <a:endParaRPr/>
          </a:p>
        </p:txBody>
      </p:sp>
      <p:sp>
        <p:nvSpPr>
          <p:cNvPr id="590" name="Google Shape;590;p51"/>
          <p:cNvSpPr txBox="1"/>
          <p:nvPr/>
        </p:nvSpPr>
        <p:spPr>
          <a:xfrm>
            <a:off x="557425" y="6162625"/>
            <a:ext cx="93663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source: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https://www.slideshare.net/LF_OpenvSwitch/lfovs17red-hats-perspective-on-ovs-hw-offload-status</a:t>
            </a:r>
            <a:endParaRPr sz="1000"/>
          </a:p>
        </p:txBody>
      </p:sp>
      <p:pic>
        <p:nvPicPr>
          <p:cNvPr id="591" name="Google Shape;59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900" y="2122050"/>
            <a:ext cx="6672629" cy="3715153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1"/>
          <p:cNvSpPr/>
          <p:nvPr/>
        </p:nvSpPr>
        <p:spPr>
          <a:xfrm>
            <a:off x="3771925" y="4817650"/>
            <a:ext cx="443700" cy="27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1"/>
          <p:cNvSpPr/>
          <p:nvPr/>
        </p:nvSpPr>
        <p:spPr>
          <a:xfrm>
            <a:off x="8009375" y="3442475"/>
            <a:ext cx="1512900" cy="78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1"/>
          <p:cNvSpPr txBox="1"/>
          <p:nvPr/>
        </p:nvSpPr>
        <p:spPr>
          <a:xfrm>
            <a:off x="10159975" y="3127850"/>
            <a:ext cx="1908300" cy="648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#1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Physical - VM - Physical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NO Overlay !!!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5" name="Google Shape;595;p51"/>
          <p:cNvCxnSpPr>
            <a:stCxn id="594" idx="1"/>
            <a:endCxn id="593" idx="3"/>
          </p:cNvCxnSpPr>
          <p:nvPr/>
        </p:nvCxnSpPr>
        <p:spPr>
          <a:xfrm flipH="1">
            <a:off x="9522175" y="3452000"/>
            <a:ext cx="637800" cy="380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51"/>
          <p:cNvSpPr txBox="1"/>
          <p:nvPr/>
        </p:nvSpPr>
        <p:spPr>
          <a:xfrm>
            <a:off x="5278500" y="1317750"/>
            <a:ext cx="1908300" cy="648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#3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The best case - 2 physical cores only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51"/>
          <p:cNvSpPr/>
          <p:nvPr/>
        </p:nvSpPr>
        <p:spPr>
          <a:xfrm>
            <a:off x="3365575" y="3326442"/>
            <a:ext cx="3162300" cy="22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51"/>
          <p:cNvCxnSpPr>
            <a:stCxn id="596" idx="2"/>
            <a:endCxn id="597" idx="0"/>
          </p:cNvCxnSpPr>
          <p:nvPr/>
        </p:nvCxnSpPr>
        <p:spPr>
          <a:xfrm flipH="1">
            <a:off x="4946850" y="1966050"/>
            <a:ext cx="1285800" cy="136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9" name="Google Shape;599;p51"/>
          <p:cNvSpPr/>
          <p:nvPr/>
        </p:nvSpPr>
        <p:spPr>
          <a:xfrm>
            <a:off x="3347357" y="3631250"/>
            <a:ext cx="3252600" cy="22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1"/>
          <p:cNvSpPr txBox="1"/>
          <p:nvPr/>
        </p:nvSpPr>
        <p:spPr>
          <a:xfrm>
            <a:off x="233625" y="2835350"/>
            <a:ext cx="1908300" cy="648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#2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Only 128 flows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1" name="Google Shape;601;p51"/>
          <p:cNvCxnSpPr>
            <a:stCxn id="600" idx="3"/>
            <a:endCxn id="599" idx="1"/>
          </p:cNvCxnSpPr>
          <p:nvPr/>
        </p:nvCxnSpPr>
        <p:spPr>
          <a:xfrm>
            <a:off x="2141925" y="3159500"/>
            <a:ext cx="1205400" cy="58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2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the OVS with overlay</a:t>
            </a:r>
            <a:endParaRPr/>
          </a:p>
        </p:txBody>
      </p:sp>
      <p:sp>
        <p:nvSpPr>
          <p:cNvPr id="608" name="Google Shape;608;p52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09" name="Google Shape;609;p52"/>
          <p:cNvGraphicFramePr/>
          <p:nvPr/>
        </p:nvGraphicFramePr>
        <p:xfrm>
          <a:off x="954175" y="1459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{8A476E7B-5C46-438E-8B6B-EE9118E3E547}</a:tableStyleId>
              </a:tblPr>
              <a:tblGrid>
                <a:gridCol w="631325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  <a:gridCol w="4040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Packet size</a:t>
                      </a:r>
                      <a:endParaRPr b="1"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64B</a:t>
                      </a:r>
                      <a:endParaRPr b="1"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256B</a:t>
                      </a:r>
                      <a:endParaRPr b="1"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512B</a:t>
                      </a:r>
                      <a:endParaRPr b="1"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1024B</a:t>
                      </a:r>
                      <a:endParaRPr b="1"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1500B</a:t>
                      </a:r>
                      <a:endParaRPr b="1"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228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OVS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/>
                        <a:t>Mpps</a:t>
                      </a:r>
                      <a:endParaRPr b="1"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Gbps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Lat. avg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Mpps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Gbps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Lat. avg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Mpps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Gbps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Lat. avg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Mpps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Gbps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Lat. avg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Mpps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Gbps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Lat. avg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Drop rate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Per core</a:t>
                      </a:r>
                      <a:endParaRPr b="1"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Per core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us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Per core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Per core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us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Per core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Per core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us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Per core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Per core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us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Per core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Total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Per core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us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0.01% 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9.06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3.02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6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2.00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100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7.482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2.49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16.6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5.53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105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4.31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1.44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18.4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6.13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55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2.292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0.76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19.2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6.40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65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1.598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0.53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19.4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6.47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100</a:t>
                      </a:r>
                      <a:endParaRPr sz="900"/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4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0.001%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9.01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3.00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2.00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88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7.466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2.49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16.4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5.47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98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4.31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1.44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18.4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6.13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55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2.292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0.76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19.2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6.40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66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1.598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0.53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19.4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12.93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101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0% 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8.76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2.92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5.8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1.93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283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7.566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2.52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16.8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5.60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720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6.25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2.08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26.6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8.87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388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4.398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1.47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18.4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6.13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147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3.136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1.05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38.2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25.47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Lato"/>
                          <a:ea typeface="Lato"/>
                          <a:cs typeface="Lato"/>
                          <a:sym typeface="Lato"/>
                        </a:rPr>
                        <a:t>146</a:t>
                      </a:r>
                      <a:endParaRPr sz="9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ctr">
                    <a:lnL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3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0" name="Google Shape;610;p52"/>
          <p:cNvSpPr txBox="1"/>
          <p:nvPr/>
        </p:nvSpPr>
        <p:spPr>
          <a:xfrm>
            <a:off x="1298575" y="6152550"/>
            <a:ext cx="5039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*1024 Flows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1" name="Google Shape;611;p5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75" y="3325201"/>
            <a:ext cx="4571159" cy="28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750" y="3273577"/>
            <a:ext cx="4738076" cy="29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3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various flow size </a:t>
            </a:r>
            <a:endParaRPr/>
          </a:p>
        </p:txBody>
      </p:sp>
      <p:sp>
        <p:nvSpPr>
          <p:cNvPr id="619" name="Google Shape;619;p53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0" name="Google Shape;620;p5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00" y="2119571"/>
            <a:ext cx="5096350" cy="36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6950" y="2119572"/>
            <a:ext cx="5787199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3"/>
          <p:cNvSpPr/>
          <p:nvPr/>
        </p:nvSpPr>
        <p:spPr>
          <a:xfrm>
            <a:off x="1429200" y="3277350"/>
            <a:ext cx="1695600" cy="2164200"/>
          </a:xfrm>
          <a:prstGeom prst="flowChartAlternate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4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various physical core number </a:t>
            </a:r>
            <a:endParaRPr/>
          </a:p>
        </p:txBody>
      </p:sp>
      <p:sp>
        <p:nvSpPr>
          <p:cNvPr id="629" name="Google Shape;629;p54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0" name="Google Shape;630;p54"/>
          <p:cNvSpPr txBox="1"/>
          <p:nvPr/>
        </p:nvSpPr>
        <p:spPr>
          <a:xfrm>
            <a:off x="1675525" y="5069675"/>
            <a:ext cx="3108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Contrail </a:t>
            </a:r>
            <a:r>
              <a:rPr lang="en-US">
                <a:latin typeface="Lato"/>
                <a:ea typeface="Lato"/>
                <a:cs typeface="Lato"/>
                <a:sym typeface="Lato"/>
              </a:rPr>
              <a:t>1910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1" name="Google Shape;631;p5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8300" y="1532897"/>
            <a:ext cx="5941299" cy="3674803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4"/>
          <p:cNvSpPr txBox="1"/>
          <p:nvPr/>
        </p:nvSpPr>
        <p:spPr>
          <a:xfrm>
            <a:off x="7609475" y="5143500"/>
            <a:ext cx="3108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Contrail 2003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3" name="Google Shape;633;p5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32897"/>
            <a:ext cx="5504115" cy="3403378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4"/>
          <p:cNvSpPr txBox="1"/>
          <p:nvPr/>
        </p:nvSpPr>
        <p:spPr>
          <a:xfrm>
            <a:off x="1298575" y="6152550"/>
            <a:ext cx="2764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Lato"/>
                <a:ea typeface="Lato"/>
                <a:cs typeface="Lato"/>
                <a:sym typeface="Lato"/>
              </a:rPr>
              <a:t>*1024 Flows, 64 bytes packet size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5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queue vs multi queue</a:t>
            </a:r>
            <a:endParaRPr/>
          </a:p>
        </p:txBody>
      </p:sp>
      <p:sp>
        <p:nvSpPr>
          <p:cNvPr id="641" name="Google Shape;641;p55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Screen Shot 2017-11-13 at 10.54.12.png" id="642" name="Google Shape;6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425" y="1737500"/>
            <a:ext cx="8005424" cy="39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5"/>
          <p:cNvSpPr/>
          <p:nvPr/>
        </p:nvSpPr>
        <p:spPr>
          <a:xfrm>
            <a:off x="4618025" y="1391950"/>
            <a:ext cx="1639800" cy="594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6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queue vs multi queue</a:t>
            </a:r>
            <a:endParaRPr/>
          </a:p>
        </p:txBody>
      </p:sp>
      <p:sp>
        <p:nvSpPr>
          <p:cNvPr id="650" name="Google Shape;650;p56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1" name="Google Shape;651;p56"/>
          <p:cNvSpPr/>
          <p:nvPr/>
        </p:nvSpPr>
        <p:spPr>
          <a:xfrm>
            <a:off x="4618025" y="1391950"/>
            <a:ext cx="1639800" cy="5949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vRouter</a:t>
            </a:r>
            <a:endParaRPr/>
          </a:p>
        </p:txBody>
      </p:sp>
      <p:pic>
        <p:nvPicPr>
          <p:cNvPr id="652" name="Google Shape;65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75" y="2564025"/>
            <a:ext cx="9031275" cy="35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7825" y="1500375"/>
            <a:ext cx="4826376" cy="156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6"/>
          <p:cNvSpPr/>
          <p:nvPr/>
        </p:nvSpPr>
        <p:spPr>
          <a:xfrm>
            <a:off x="7269732" y="1786000"/>
            <a:ext cx="3252600" cy="22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7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Queues/cores traffic ballance</a:t>
            </a:r>
            <a:endParaRPr/>
          </a:p>
        </p:txBody>
      </p:sp>
      <p:sp>
        <p:nvSpPr>
          <p:cNvPr id="661" name="Google Shape;661;p57"/>
          <p:cNvSpPr txBox="1"/>
          <p:nvPr>
            <p:ph idx="1" type="body"/>
          </p:nvPr>
        </p:nvSpPr>
        <p:spPr>
          <a:xfrm>
            <a:off x="661519" y="1605010"/>
            <a:ext cx="109971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2000"/>
              <a:t>OVS</a:t>
            </a:r>
            <a:r>
              <a:rPr lang="en-US" sz="1600"/>
              <a:t> </a:t>
            </a:r>
            <a:endParaRPr sz="16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US" sz="1600"/>
              <a:t>manual</a:t>
            </a:r>
            <a:r>
              <a:rPr lang="en-US" sz="1600"/>
              <a:t> rebalance or periodic (in traffic &gt;70% can cause packet drops)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600"/>
              <a:t>need to know VNF traffic characteristic to tune properly balancing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600"/>
              <a:t>less dynamic (default every 60s checking PMD load and rebalance)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 sz="2000"/>
              <a:t>vRouter</a:t>
            </a:r>
            <a:r>
              <a:rPr lang="en-US" sz="1600"/>
              <a:t> </a:t>
            </a:r>
            <a:endParaRPr sz="16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-US" sz="1600"/>
              <a:t>balance is done </a:t>
            </a:r>
            <a:r>
              <a:rPr lang="en-US" sz="1600"/>
              <a:t>automatically</a:t>
            </a:r>
            <a:r>
              <a:rPr lang="en-US" sz="1600"/>
              <a:t> based on 5 tuple hash - require IP traffic with </a:t>
            </a:r>
            <a:r>
              <a:rPr lang="en-US" sz="1600"/>
              <a:t>enough</a:t>
            </a:r>
            <a:r>
              <a:rPr lang="en-US" sz="1600"/>
              <a:t> entropy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1600"/>
              <a:t>dropless rebalance 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62" name="Google Shape;662;p57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8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Non-multiqueue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vRouter vs OVS</a:t>
            </a:r>
            <a:endParaRPr/>
          </a:p>
        </p:txBody>
      </p:sp>
      <p:sp>
        <p:nvSpPr>
          <p:cNvPr id="669" name="Google Shape;669;p58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0" name="Google Shape;670;p5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75" y="1830200"/>
            <a:ext cx="5731551" cy="3828824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1" name="Google Shape;671;p5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8376" y="1823609"/>
            <a:ext cx="5751274" cy="3841992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2" name="Google Shape;672;p58"/>
          <p:cNvSpPr/>
          <p:nvPr/>
        </p:nvSpPr>
        <p:spPr>
          <a:xfrm>
            <a:off x="4237750" y="5327375"/>
            <a:ext cx="2077200" cy="991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OVS use only one queue/core and adding more cores do not increase speed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58"/>
          <p:cNvSpPr/>
          <p:nvPr/>
        </p:nvSpPr>
        <p:spPr>
          <a:xfrm>
            <a:off x="6482775" y="5327375"/>
            <a:ext cx="2077200" cy="991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vRouter - additional intercore communication and balancing increase </a:t>
            </a: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latency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58"/>
          <p:cNvSpPr txBox="1"/>
          <p:nvPr/>
        </p:nvSpPr>
        <p:spPr>
          <a:xfrm>
            <a:off x="1298575" y="6152550"/>
            <a:ext cx="2997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Lato"/>
                <a:ea typeface="Lato"/>
                <a:cs typeface="Lato"/>
                <a:sym typeface="Lato"/>
              </a:rPr>
              <a:t>*1910, 3 +3 HT, 16k Flows, 64 bytes packet size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>
            <p:ph idx="1" type="body"/>
          </p:nvPr>
        </p:nvSpPr>
        <p:spPr>
          <a:xfrm>
            <a:off x="2962429" y="2046436"/>
            <a:ext cx="6296400" cy="267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vRouter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R2003/2005</a:t>
            </a:r>
            <a:endParaRPr/>
          </a:p>
        </p:txBody>
      </p:sp>
      <p:sp>
        <p:nvSpPr>
          <p:cNvPr id="340" name="Google Shape;340;p32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9"/>
          <p:cNvSpPr txBox="1"/>
          <p:nvPr>
            <p:ph idx="1" type="body"/>
          </p:nvPr>
        </p:nvSpPr>
        <p:spPr>
          <a:xfrm>
            <a:off x="2962429" y="2046436"/>
            <a:ext cx="6296400" cy="267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Performance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AMD EPYC</a:t>
            </a:r>
            <a:endParaRPr/>
          </a:p>
        </p:txBody>
      </p:sp>
      <p:sp>
        <p:nvSpPr>
          <p:cNvPr id="681" name="Google Shape;681;p59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6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275" y="1302300"/>
            <a:ext cx="5051473" cy="3374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0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Intel vs AMD</a:t>
            </a:r>
            <a:endParaRPr/>
          </a:p>
        </p:txBody>
      </p:sp>
      <p:sp>
        <p:nvSpPr>
          <p:cNvPr id="689" name="Google Shape;689;p60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90" name="Google Shape;690;p60"/>
          <p:cNvGraphicFramePr/>
          <p:nvPr/>
        </p:nvGraphicFramePr>
        <p:xfrm>
          <a:off x="1293075" y="457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{7CF33DC3-B1BE-477D-9349-82529B5F0EC3}</a:tableStyleId>
              </a:tblPr>
              <a:tblGrid>
                <a:gridCol w="1219950"/>
                <a:gridCol w="247567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Model name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Intel(R) Xeon(R) Gold 5120 CPU @ 2.20GHz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CPUs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28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Sockets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Physical </a:t>
                      </a:r>
                      <a:r>
                        <a:rPr lang="en-US" sz="800"/>
                        <a:t>Cores per Socket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14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Threads per core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Total logical cores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56</a:t>
                      </a:r>
                      <a:endParaRPr b="1" sz="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691" name="Google Shape;691;p60"/>
          <p:cNvGraphicFramePr/>
          <p:nvPr/>
        </p:nvGraphicFramePr>
        <p:xfrm>
          <a:off x="6757700" y="455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{7CF33DC3-B1BE-477D-9349-82529B5F0EC3}</a:tableStyleId>
              </a:tblPr>
              <a:tblGrid>
                <a:gridCol w="1219950"/>
                <a:gridCol w="2517825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Model name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 AMD EPYC 7742 64-Core Processor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CPUs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128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Sockets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Physical </a:t>
                      </a:r>
                      <a:r>
                        <a:rPr lang="en-US" sz="800"/>
                        <a:t>Cores per Socket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64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Threads per core</a:t>
                      </a:r>
                      <a:endParaRPr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</a:t>
                      </a:r>
                      <a:endParaRPr sz="800"/>
                    </a:p>
                  </a:txBody>
                  <a:tcPr marT="63500" marB="63500" marR="63500" marL="63500"/>
                </a:tc>
              </a:tr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Total logical cores</a:t>
                      </a:r>
                      <a:endParaRPr b="1" sz="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256</a:t>
                      </a:r>
                      <a:endParaRPr b="1" sz="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692" name="Google Shape;692;p60"/>
          <p:cNvSpPr/>
          <p:nvPr/>
        </p:nvSpPr>
        <p:spPr>
          <a:xfrm>
            <a:off x="8273275" y="1507725"/>
            <a:ext cx="2077200" cy="991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Mpps per core AMD is 21% faster than Intel</a:t>
            </a:r>
            <a:endParaRPr/>
          </a:p>
        </p:txBody>
      </p:sp>
      <p:sp>
        <p:nvSpPr>
          <p:cNvPr id="693" name="Google Shape;693;p60"/>
          <p:cNvSpPr txBox="1"/>
          <p:nvPr/>
        </p:nvSpPr>
        <p:spPr>
          <a:xfrm>
            <a:off x="579700" y="6256350"/>
            <a:ext cx="43275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Lato"/>
                <a:ea typeface="Lato"/>
                <a:cs typeface="Lato"/>
                <a:sym typeface="Lato"/>
              </a:rPr>
              <a:t>*2003, 2 + 2 HT, 16k Flows, 64 bytes packet size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1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vRouter 4 physical cores use case</a:t>
            </a:r>
            <a:endParaRPr/>
          </a:p>
        </p:txBody>
      </p:sp>
      <p:sp>
        <p:nvSpPr>
          <p:cNvPr id="700" name="Google Shape;700;p61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1" name="Google Shape;701;p6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00" y="1396625"/>
            <a:ext cx="4811052" cy="32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350" y="1329000"/>
            <a:ext cx="4912298" cy="3281574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1"/>
          <p:cNvSpPr txBox="1"/>
          <p:nvPr/>
        </p:nvSpPr>
        <p:spPr>
          <a:xfrm>
            <a:off x="429650" y="4763200"/>
            <a:ext cx="110271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Lato"/>
                <a:ea typeface="Lato"/>
                <a:cs typeface="Lato"/>
                <a:sym typeface="Lato"/>
              </a:rPr>
              <a:t>AMD can get up to 12 Mpps total (64B) on 4 physical cores, then 60 </a:t>
            </a:r>
            <a:r>
              <a:rPr lang="en-US" sz="1500">
                <a:latin typeface="Lato"/>
                <a:ea typeface="Lato"/>
                <a:cs typeface="Lato"/>
                <a:sym typeface="Lato"/>
              </a:rPr>
              <a:t>physical cores </a:t>
            </a:r>
            <a:r>
              <a:rPr lang="en-US" sz="1500">
                <a:latin typeface="Lato"/>
                <a:ea typeface="Lato"/>
                <a:cs typeface="Lato"/>
                <a:sym typeface="Lato"/>
              </a:rPr>
              <a:t>(120 logical with SMT) left for VMs and Operating system on the same NUMA.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Lato"/>
                <a:ea typeface="Lato"/>
                <a:cs typeface="Lato"/>
                <a:sym typeface="Lato"/>
              </a:rPr>
              <a:t>With AMD no more problems with not </a:t>
            </a:r>
            <a:r>
              <a:rPr b="1" lang="en-US" sz="1600">
                <a:latin typeface="Lato"/>
                <a:ea typeface="Lato"/>
                <a:cs typeface="Lato"/>
                <a:sym typeface="Lato"/>
              </a:rPr>
              <a:t>enough</a:t>
            </a:r>
            <a:r>
              <a:rPr b="1" lang="en-US" sz="1600">
                <a:latin typeface="Lato"/>
                <a:ea typeface="Lato"/>
                <a:cs typeface="Lato"/>
                <a:sym typeface="Lato"/>
              </a:rPr>
              <a:t> cores for VNFs!!! 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Lato"/>
                <a:ea typeface="Lato"/>
                <a:cs typeface="Lato"/>
                <a:sym typeface="Lato"/>
              </a:rPr>
              <a:t>Intel can get up to 10 Mpps total (64B) on 4 physical cores, then ONLY 10 physical cores  (20 logical with HT/SMT) left for VMs and Operating system on the same NUMA.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Contrail 2003 release performance improvements</a:t>
            </a:r>
            <a:endParaRPr/>
          </a:p>
        </p:txBody>
      </p:sp>
      <p:sp>
        <p:nvSpPr>
          <p:cNvPr id="347" name="Google Shape;347;p33"/>
          <p:cNvSpPr txBox="1"/>
          <p:nvPr>
            <p:ph idx="1" type="body"/>
          </p:nvPr>
        </p:nvSpPr>
        <p:spPr>
          <a:xfrm>
            <a:off x="661519" y="1605010"/>
            <a:ext cx="109971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-US" sz="1800"/>
              <a:t>Kernel core isolation support (vRouter isolating service and control threads)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800"/>
              <a:t>Ability to increase intercore ring buffer descriptor size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800"/>
              <a:t>Yield can now be disabled (during long zero loss test cases it can cause packet drops!)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48" name="Google Shape;348;p33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34"/>
          <p:cNvSpPr txBox="1"/>
          <p:nvPr>
            <p:ph idx="1" type="body"/>
          </p:nvPr>
        </p:nvSpPr>
        <p:spPr>
          <a:xfrm>
            <a:off x="661525" y="1605000"/>
            <a:ext cx="5986800" cy="43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DPDK VNFs uses Poll Mode Driver (PMD) as well as vRouter. We need to protect PMD against context switching (both vRouter and VNFs).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RedHat suggested using </a:t>
            </a:r>
            <a:r>
              <a:rPr i="1" lang="en-US"/>
              <a:t>tuned</a:t>
            </a:r>
            <a:r>
              <a:rPr lang="en-US"/>
              <a:t> </a:t>
            </a:r>
            <a:r>
              <a:rPr i="1" lang="en-US"/>
              <a:t>cpu-partitioning </a:t>
            </a:r>
            <a:r>
              <a:rPr lang="en-US"/>
              <a:t>profile which will protect all cores against Operating System CPU stealing.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Unfortunately it is not true in some cases. Still some OS processes can be scheduled on VNFs or vRouter cores.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Only kernel isolcpus parameter can forbid kernel scheduler to use given cores.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Challenge!!!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Enabling kernel isolcpu without proper management of vRouter DPDK threads causes a lot of context switching among vRouter DPDK threads.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4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Kernel core isolation support</a:t>
            </a:r>
            <a:endParaRPr/>
          </a:p>
        </p:txBody>
      </p:sp>
      <p:sp>
        <p:nvSpPr>
          <p:cNvPr id="357" name="Google Shape;357;p34"/>
          <p:cNvSpPr txBox="1"/>
          <p:nvPr/>
        </p:nvSpPr>
        <p:spPr>
          <a:xfrm>
            <a:off x="763125" y="5925000"/>
            <a:ext cx="94179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Source: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CEM-10093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 u="sng">
                <a:solidFill>
                  <a:schemeClr val="hlink"/>
                </a:solidFill>
                <a:hlinkClick r:id="rId3"/>
              </a:rPr>
              <a:t>https://docs.google.com/presentation/d/1UDzqtLgRKDO3azQS7VVsMF-y0WMJu6BLe24i_VudyMs/edit#slide=id.g75c8716119_0_0</a:t>
            </a:r>
            <a:endParaRPr sz="1000"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925" y="2864559"/>
            <a:ext cx="4313974" cy="235307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4"/>
          <p:cNvSpPr/>
          <p:nvPr/>
        </p:nvSpPr>
        <p:spPr>
          <a:xfrm>
            <a:off x="8663475" y="4041525"/>
            <a:ext cx="219600" cy="884400"/>
          </a:xfrm>
          <a:prstGeom prst="rightBrace">
            <a:avLst>
              <a:gd fmla="val 50000" name="adj1"/>
              <a:gd fmla="val 4971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8785550" y="3581400"/>
            <a:ext cx="147900" cy="399600"/>
          </a:xfrm>
          <a:prstGeom prst="rightBrace">
            <a:avLst>
              <a:gd fmla="val 50000" name="adj1"/>
              <a:gd fmla="val 5118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4"/>
          <p:cNvSpPr/>
          <p:nvPr/>
        </p:nvSpPr>
        <p:spPr>
          <a:xfrm>
            <a:off x="9351975" y="3157650"/>
            <a:ext cx="147900" cy="399600"/>
          </a:xfrm>
          <a:prstGeom prst="rightBrace">
            <a:avLst>
              <a:gd fmla="val 50000" name="adj1"/>
              <a:gd fmla="val 5118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4"/>
          <p:cNvSpPr txBox="1"/>
          <p:nvPr/>
        </p:nvSpPr>
        <p:spPr>
          <a:xfrm>
            <a:off x="9499875" y="2973975"/>
            <a:ext cx="9804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Control threads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9050525" y="3553800"/>
            <a:ext cx="9804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Service threads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9011925" y="4256325"/>
            <a:ext cx="9804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Forwarding threads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5" name="Google Shape;365;p34"/>
          <p:cNvPicPr preferRelativeResize="0"/>
          <p:nvPr/>
        </p:nvPicPr>
        <p:blipFill rotWithShape="1">
          <a:blip r:embed="rId5">
            <a:alphaModFix/>
          </a:blip>
          <a:srcRect b="2588" l="0" r="0" t="2588"/>
          <a:stretch/>
        </p:blipFill>
        <p:spPr>
          <a:xfrm>
            <a:off x="9164325" y="4707650"/>
            <a:ext cx="2519756" cy="2757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97149" y="3994610"/>
            <a:ext cx="2461551" cy="27569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" name="Google Shape;36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94225" y="3399575"/>
            <a:ext cx="2370801" cy="244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Increase intercore buffer descriptor size (optionally)</a:t>
            </a:r>
            <a:endParaRPr/>
          </a:p>
        </p:txBody>
      </p:sp>
      <p:sp>
        <p:nvSpPr>
          <p:cNvPr id="374" name="Google Shape;374;p35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5" name="Google Shape;3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1239"/>
            <a:ext cx="8691350" cy="402676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/>
        </p:nvSpPr>
        <p:spPr>
          <a:xfrm>
            <a:off x="7378425" y="1337750"/>
            <a:ext cx="1908300" cy="648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ato"/>
                <a:ea typeface="Lato"/>
                <a:cs typeface="Lato"/>
                <a:sym typeface="Lato"/>
              </a:rPr>
              <a:t>Drops due lack of buffer descriptors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7" name="Google Shape;377;p35"/>
          <p:cNvCxnSpPr/>
          <p:nvPr/>
        </p:nvCxnSpPr>
        <p:spPr>
          <a:xfrm flipH="1">
            <a:off x="5158450" y="1986050"/>
            <a:ext cx="2940300" cy="122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35"/>
          <p:cNvSpPr txBox="1"/>
          <p:nvPr/>
        </p:nvSpPr>
        <p:spPr>
          <a:xfrm>
            <a:off x="8691350" y="2913522"/>
            <a:ext cx="3014400" cy="21885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Intercore communication buffer descriptors size &gt; 1024 helps handle micro bursts and mitigate slow packet processing by “processing cores”</a:t>
            </a:r>
            <a:endParaRPr sz="11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vr_dpdk_rx_ring_sz </a:t>
            </a:r>
            <a:endParaRPr sz="11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vr_dpdk_tx_ring_sz </a:t>
            </a:r>
            <a:endParaRPr sz="11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Recommended values: 2048 or 4096</a:t>
            </a:r>
            <a:endParaRPr sz="1150">
              <a:solidFill>
                <a:srgbClr val="172B4D"/>
              </a:solidFill>
              <a:highlight>
                <a:srgbClr val="EBEC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9816050" y="4671175"/>
            <a:ext cx="2077200" cy="991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high can increase latency</a:t>
            </a:r>
            <a:endParaRPr b="1"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2003 performance results - Intel x710 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7" name="Google Shape;387;p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275" y="1514272"/>
            <a:ext cx="2857500" cy="1924050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88" name="Google Shape;388;p3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0150" y="1514272"/>
            <a:ext cx="2867025" cy="1924050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89" name="Google Shape;389;p36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275" y="3778222"/>
            <a:ext cx="2857500" cy="1924050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90" name="Google Shape;390;p36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150" y="3778222"/>
            <a:ext cx="2867025" cy="1924050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graphicFrame>
        <p:nvGraphicFramePr>
          <p:cNvPr id="391" name="Google Shape;391;p36"/>
          <p:cNvGraphicFramePr/>
          <p:nvPr/>
        </p:nvGraphicFramePr>
        <p:xfrm>
          <a:off x="7214975" y="151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{7CF33DC3-B1BE-477D-9349-82529B5F0EC3}</a:tableStyleId>
              </a:tblPr>
              <a:tblGrid>
                <a:gridCol w="2114550"/>
                <a:gridCol w="2329175"/>
              </a:tblGrid>
              <a:tr h="28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Number of Forwarding Cores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 (Physical) + 2 (Siblings)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Drop Rate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0.001%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Bond</a:t>
                      </a:r>
                      <a:endParaRPr sz="9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 x 10G (802.3ad LACP) with L3/L4 hash</a:t>
                      </a:r>
                      <a:endParaRPr sz="9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Hugepages</a:t>
                      </a:r>
                      <a:endParaRPr sz="9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1G</a:t>
                      </a:r>
                      <a:endParaRPr sz="9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NUMA allocation</a:t>
                      </a:r>
                      <a:endParaRPr sz="9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vRouter, NIC and VM on the same socket (NUMA 0)</a:t>
                      </a:r>
                      <a:endParaRPr sz="9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Number of flows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16535</a:t>
                      </a:r>
                      <a:endParaRPr sz="10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2" name="Google Shape;392;p36"/>
          <p:cNvSpPr/>
          <p:nvPr/>
        </p:nvSpPr>
        <p:spPr>
          <a:xfrm>
            <a:off x="7799975" y="3610400"/>
            <a:ext cx="2077200" cy="991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Other nics tested as well: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Font typeface="Roboto"/>
              <a:buChar char="●"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XXV710</a:t>
            </a:r>
            <a:endParaRPr/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Font typeface="Roboto"/>
              <a:buChar char="●"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Intel x520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Font typeface="Roboto"/>
              <a:buChar char="●"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Mellanox xConnect4*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912775" y="6020075"/>
            <a:ext cx="9489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Source:</a:t>
            </a:r>
            <a:r>
              <a:rPr lang="en-US"/>
              <a:t> </a:t>
            </a:r>
            <a:r>
              <a:rPr lang="en-US" sz="1100" u="sng">
                <a:solidFill>
                  <a:schemeClr val="hlink"/>
                </a:solidFill>
                <a:hlinkClick r:id="rId7"/>
              </a:rPr>
              <a:t>https://docs.google.com/document/d/1HxtCnBAfwpvLND8tNeCbZVhrufjnl1ycTzgEVUGMgF0/edit#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4" name="Google Shape;394;p36"/>
          <p:cNvSpPr/>
          <p:nvPr/>
        </p:nvSpPr>
        <p:spPr>
          <a:xfrm>
            <a:off x="1545898" y="1963261"/>
            <a:ext cx="493500" cy="1239600"/>
          </a:xfrm>
          <a:prstGeom prst="flowChartAlternate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36"/>
          <p:cNvSpPr/>
          <p:nvPr/>
        </p:nvSpPr>
        <p:spPr>
          <a:xfrm>
            <a:off x="6294967" y="1950927"/>
            <a:ext cx="493500" cy="1239600"/>
          </a:xfrm>
          <a:prstGeom prst="flowChartAlternateProcess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Encapsulation matter</a:t>
            </a:r>
            <a:endParaRPr/>
          </a:p>
        </p:txBody>
      </p:sp>
      <p:sp>
        <p:nvSpPr>
          <p:cNvPr id="402" name="Google Shape;402;p37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3" name="Google Shape;403;p3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0" y="1556363"/>
            <a:ext cx="5606501" cy="374527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4" name="Google Shape;404;p3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801" y="1554484"/>
            <a:ext cx="5614187" cy="374904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37"/>
          <p:cNvSpPr txBox="1"/>
          <p:nvPr/>
        </p:nvSpPr>
        <p:spPr>
          <a:xfrm>
            <a:off x="1298575" y="6152550"/>
            <a:ext cx="2764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Lato"/>
                <a:ea typeface="Lato"/>
                <a:cs typeface="Lato"/>
                <a:sym typeface="Lato"/>
              </a:rPr>
              <a:t>*16k Flows, 64 bytes packet size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5057400" y="5160750"/>
            <a:ext cx="2077200" cy="991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MPLSoGRE will be fixed in 2008 for Intel x710 NICs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275" y="2368500"/>
            <a:ext cx="4086200" cy="2524200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13" name="Google Shape;413;p38"/>
          <p:cNvSpPr txBox="1"/>
          <p:nvPr>
            <p:ph type="title"/>
          </p:nvPr>
        </p:nvSpPr>
        <p:spPr>
          <a:xfrm>
            <a:off x="665791" y="219197"/>
            <a:ext cx="10992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Increasing number of vRouter cores - Packet mode </a:t>
            </a:r>
            <a:endParaRPr/>
          </a:p>
        </p:txBody>
      </p:sp>
      <p:sp>
        <p:nvSpPr>
          <p:cNvPr id="414" name="Google Shape;414;p38"/>
          <p:cNvSpPr txBox="1"/>
          <p:nvPr>
            <p:ph idx="12" type="sldNum"/>
          </p:nvPr>
        </p:nvSpPr>
        <p:spPr>
          <a:xfrm>
            <a:off x="11294960" y="6614172"/>
            <a:ext cx="327300" cy="14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5" name="Google Shape;415;p3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745" y="3930938"/>
            <a:ext cx="3452705" cy="2354413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16" name="Google Shape;416;p38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75" y="3930938"/>
            <a:ext cx="3452705" cy="2354413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17" name="Google Shape;417;p38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1745" y="1360976"/>
            <a:ext cx="3452705" cy="2354413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418" name="Google Shape;418;p38" title="Chart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775" y="1360976"/>
            <a:ext cx="3452705" cy="2354413"/>
          </a:xfrm>
          <a:prstGeom prst="rect">
            <a:avLst/>
          </a:prstGeom>
          <a:noFill/>
          <a:ln cap="flat" cmpd="sng" w="25400">
            <a:solidFill>
              <a:srgbClr val="F3F3F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19" name="Google Shape;419;p38"/>
          <p:cNvSpPr/>
          <p:nvPr/>
        </p:nvSpPr>
        <p:spPr>
          <a:xfrm>
            <a:off x="2977675" y="3492000"/>
            <a:ext cx="1934100" cy="759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-25000" lang="en-US" sz="1600"/>
              <a:t>Adding cores does not increase vrouter performance lineary!</a:t>
            </a:r>
            <a:endParaRPr b="1" baseline="-2500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600"/>
          </a:p>
        </p:txBody>
      </p:sp>
      <p:sp>
        <p:nvSpPr>
          <p:cNvPr id="420" name="Google Shape;420;p38"/>
          <p:cNvSpPr/>
          <p:nvPr/>
        </p:nvSpPr>
        <p:spPr>
          <a:xfrm>
            <a:off x="9885050" y="1298050"/>
            <a:ext cx="2077200" cy="991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HT siblings yields ~25-30% gain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niper white">
  <a:themeElements>
    <a:clrScheme name="Juniper extended">
      <a:dk1>
        <a:srgbClr val="646464"/>
      </a:dk1>
      <a:lt1>
        <a:srgbClr val="FFFFFF"/>
      </a:lt1>
      <a:dk2>
        <a:srgbClr val="B6B8B9"/>
      </a:dk2>
      <a:lt2>
        <a:srgbClr val="FFFFFF"/>
      </a:lt2>
      <a:accent1>
        <a:srgbClr val="84B135"/>
      </a:accent1>
      <a:accent2>
        <a:srgbClr val="0097A5"/>
      </a:accent2>
      <a:accent3>
        <a:srgbClr val="CFDD45"/>
      </a:accent3>
      <a:accent4>
        <a:srgbClr val="44CCDF"/>
      </a:accent4>
      <a:accent5>
        <a:srgbClr val="FFB71B"/>
      </a:accent5>
      <a:accent6>
        <a:srgbClr val="E43D30"/>
      </a:accent6>
      <a:hlink>
        <a:srgbClr val="84B135"/>
      </a:hlink>
      <a:folHlink>
        <a:srgbClr val="75215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